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3" roundtripDataSignature="AMtx7mi/7k0HOTIPlCX6ZnM7GqmESM+15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customschemas.google.com/relationships/presentationmetadata" Target="meta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3" name="Google Shape;23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1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8.png"/><Relationship Id="rId6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6353120" y="365125"/>
            <a:ext cx="539336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about me</a:t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582435" y="0"/>
            <a:ext cx="1290924" cy="700685"/>
          </a:xfrm>
          <a:custGeom>
            <a:rect b="b" l="l" r="r" t="t"/>
            <a:pathLst>
              <a:path extrusionOk="0" h="700685" w="1290924">
                <a:moveTo>
                  <a:pt x="0" y="0"/>
                </a:moveTo>
                <a:lnTo>
                  <a:pt x="125445" y="0"/>
                </a:lnTo>
                <a:lnTo>
                  <a:pt x="125445" y="529211"/>
                </a:lnTo>
                <a:lnTo>
                  <a:pt x="1040371" y="0"/>
                </a:lnTo>
                <a:lnTo>
                  <a:pt x="1290924" y="0"/>
                </a:lnTo>
                <a:lnTo>
                  <a:pt x="94085" y="692290"/>
                </a:lnTo>
                <a:cubicBezTo>
                  <a:pt x="84551" y="697800"/>
                  <a:pt x="73733" y="700695"/>
                  <a:pt x="62724" y="700685"/>
                </a:cubicBezTo>
                <a:cubicBezTo>
                  <a:pt x="28082" y="700685"/>
                  <a:pt x="0" y="672604"/>
                  <a:pt x="0" y="63796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2844800" y="-701"/>
            <a:ext cx="842502" cy="329392"/>
          </a:xfrm>
          <a:custGeom>
            <a:rect b="b" l="l" r="r" t="t"/>
            <a:pathLst>
              <a:path extrusionOk="0" h="477997" w="1135066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hildren outline"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6775" y="908826"/>
            <a:ext cx="2231498" cy="2231498"/>
          </a:xfrm>
          <a:custGeom>
            <a:rect b="b" l="l" r="r" t="t"/>
            <a:pathLst>
              <a:path extrusionOk="0" h="3064284" w="3064284">
                <a:moveTo>
                  <a:pt x="166483" y="0"/>
                </a:moveTo>
                <a:lnTo>
                  <a:pt x="2897801" y="0"/>
                </a:lnTo>
                <a:cubicBezTo>
                  <a:pt x="2989747" y="0"/>
                  <a:pt x="3064284" y="74537"/>
                  <a:pt x="3064284" y="166483"/>
                </a:cubicBezTo>
                <a:lnTo>
                  <a:pt x="3064284" y="2897801"/>
                </a:lnTo>
                <a:cubicBezTo>
                  <a:pt x="3064284" y="2989747"/>
                  <a:pt x="2989747" y="3064284"/>
                  <a:pt x="2897801" y="3064284"/>
                </a:cubicBezTo>
                <a:lnTo>
                  <a:pt x="166483" y="3064284"/>
                </a:lnTo>
                <a:cubicBezTo>
                  <a:pt x="74537" y="3064284"/>
                  <a:pt x="0" y="2989747"/>
                  <a:pt x="0" y="2897801"/>
                </a:cubicBezTo>
                <a:lnTo>
                  <a:pt x="0" y="166483"/>
                </a:lnTo>
                <a:cubicBezTo>
                  <a:pt x="0" y="74537"/>
                  <a:pt x="74537" y="0"/>
                  <a:pt x="166483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descr="Man With Pram with solid fill" id="89" name="Google Shape;8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98595" y="165646"/>
            <a:ext cx="1872993" cy="1887370"/>
          </a:xfrm>
          <a:custGeom>
            <a:rect b="b" l="l" r="r" t="t"/>
            <a:pathLst>
              <a:path extrusionOk="0" h="2548728" w="2548728">
                <a:moveTo>
                  <a:pt x="107301" y="0"/>
                </a:moveTo>
                <a:lnTo>
                  <a:pt x="2441427" y="0"/>
                </a:lnTo>
                <a:cubicBezTo>
                  <a:pt x="2500688" y="0"/>
                  <a:pt x="2548728" y="48040"/>
                  <a:pt x="2548728" y="107301"/>
                </a:cubicBezTo>
                <a:lnTo>
                  <a:pt x="2548728" y="2441427"/>
                </a:lnTo>
                <a:cubicBezTo>
                  <a:pt x="2548728" y="2500688"/>
                  <a:pt x="2500688" y="2548728"/>
                  <a:pt x="2441427" y="2548728"/>
                </a:cubicBezTo>
                <a:lnTo>
                  <a:pt x="107301" y="2548728"/>
                </a:lnTo>
                <a:cubicBezTo>
                  <a:pt x="48040" y="2548728"/>
                  <a:pt x="0" y="2500688"/>
                  <a:pt x="0" y="2441427"/>
                </a:cubicBezTo>
                <a:lnTo>
                  <a:pt x="0" y="107301"/>
                </a:lnTo>
                <a:cubicBezTo>
                  <a:pt x="0" y="48040"/>
                  <a:pt x="48040" y="0"/>
                  <a:pt x="107301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descr="Family with two children with solid fill" id="90" name="Google Shape;90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2435" y="3883055"/>
            <a:ext cx="2552700" cy="2552700"/>
          </a:xfrm>
          <a:custGeom>
            <a:rect b="b" l="l" r="r" t="t"/>
            <a:pathLst>
              <a:path extrusionOk="0" h="2247255" w="1999274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descr="Family with boy outline" id="91" name="Google Shape;91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891232" y="4765443"/>
            <a:ext cx="1857686" cy="1828932"/>
          </a:xfrm>
          <a:custGeom>
            <a:rect b="b" l="l" r="r" t="t"/>
            <a:pathLst>
              <a:path extrusionOk="0" h="2247255" w="1999274">
                <a:moveTo>
                  <a:pt x="108501" y="0"/>
                </a:moveTo>
                <a:lnTo>
                  <a:pt x="1890773" y="0"/>
                </a:lnTo>
                <a:cubicBezTo>
                  <a:pt x="1950696" y="0"/>
                  <a:pt x="1999274" y="48578"/>
                  <a:pt x="1999274" y="108501"/>
                </a:cubicBezTo>
                <a:lnTo>
                  <a:pt x="1999274" y="2138754"/>
                </a:lnTo>
                <a:cubicBezTo>
                  <a:pt x="1999274" y="2198677"/>
                  <a:pt x="1950696" y="2247255"/>
                  <a:pt x="1890773" y="2247255"/>
                </a:cubicBezTo>
                <a:lnTo>
                  <a:pt x="108501" y="2247255"/>
                </a:lnTo>
                <a:cubicBezTo>
                  <a:pt x="48578" y="2247255"/>
                  <a:pt x="0" y="2198677"/>
                  <a:pt x="0" y="2138754"/>
                </a:cubicBezTo>
                <a:lnTo>
                  <a:pt x="0" y="108501"/>
                </a:lnTo>
                <a:cubicBezTo>
                  <a:pt x="0" y="48578"/>
                  <a:pt x="48578" y="0"/>
                  <a:pt x="108501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>
            <a:off x="2208993" y="6356350"/>
            <a:ext cx="1211855" cy="501650"/>
          </a:xfrm>
          <a:custGeom>
            <a:rect b="b" l="l" r="r" t="t"/>
            <a:pathLst>
              <a:path extrusionOk="0" h="824205" w="1991064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 rot="-404498">
            <a:off x="3940987" y="6009537"/>
            <a:ext cx="1702506" cy="951685"/>
          </a:xfrm>
          <a:custGeom>
            <a:rect b="b" l="l" r="r" t="t"/>
            <a:pathLst>
              <a:path extrusionOk="0" h="951685" w="1702506"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lnTo>
                  <a:pt x="1702506" y="951685"/>
                </a:lnTo>
                <a:lnTo>
                  <a:pt x="1551862" y="933877"/>
                </a:lnTo>
                <a:lnTo>
                  <a:pt x="1513200" y="856627"/>
                </a:ln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933455" y="161308"/>
                </a:moveTo>
                <a:cubicBezTo>
                  <a:pt x="941692" y="161855"/>
                  <a:pt x="949960" y="164024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5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89" y="172649"/>
                  <a:pt x="908742" y="159670"/>
                  <a:pt x="933455" y="161308"/>
                </a:cubicBezTo>
                <a:close/>
                <a:moveTo>
                  <a:pt x="454020" y="13474"/>
                </a:moveTo>
                <a:cubicBezTo>
                  <a:pt x="462713" y="14543"/>
                  <a:pt x="470778" y="17324"/>
                  <a:pt x="477919" y="21437"/>
                </a:cubicBez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4" name="Google Shape;94;p1"/>
          <p:cNvGrpSpPr/>
          <p:nvPr/>
        </p:nvGrpSpPr>
        <p:grpSpPr>
          <a:xfrm>
            <a:off x="2672515" y="1455025"/>
            <a:ext cx="7780000" cy="4862500"/>
            <a:chOff x="0" y="377022"/>
            <a:chExt cx="7780000" cy="4862500"/>
          </a:xfrm>
        </p:grpSpPr>
        <p:sp>
          <p:nvSpPr>
            <p:cNvPr id="95" name="Google Shape;95;p1"/>
            <p:cNvSpPr/>
            <p:nvPr/>
          </p:nvSpPr>
          <p:spPr>
            <a:xfrm>
              <a:off x="0" y="377022"/>
              <a:ext cx="2431250" cy="1458750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"/>
            <p:cNvSpPr txBox="1"/>
            <p:nvPr/>
          </p:nvSpPr>
          <p:spPr>
            <a:xfrm>
              <a:off x="0" y="377022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My family and special people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Who lives in my house?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makes me special?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am I feeling? Colour monster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Caring for ourselves and others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91440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family, special, feelings</a:t>
              </a:r>
              <a:endParaRPr/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2674375" y="377022"/>
              <a:ext cx="2431250" cy="1458750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1"/>
            <p:cNvSpPr txBox="1"/>
            <p:nvPr/>
          </p:nvSpPr>
          <p:spPr>
            <a:xfrm>
              <a:off x="2674375" y="377022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Physical 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Keeping our bodies healthy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Body parts</a:t>
              </a: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(</a:t>
              </a: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science</a:t>
              </a: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link)</a:t>
              </a:r>
              <a:endParaRPr sz="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Exercise – PE lessons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Healthy eating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Hygiene routines / Oral health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Snack routines 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91440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healthy, not so healthy, exercise, </a:t>
              </a: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hygiene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1"/>
            <p:cNvSpPr/>
            <p:nvPr/>
          </p:nvSpPr>
          <p:spPr>
            <a:xfrm>
              <a:off x="5348750" y="377022"/>
              <a:ext cx="2431250" cy="1458750"/>
            </a:xfrm>
            <a:prstGeom prst="rect">
              <a:avLst/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1"/>
            <p:cNvSpPr txBox="1"/>
            <p:nvPr/>
          </p:nvSpPr>
          <p:spPr>
            <a:xfrm>
              <a:off x="5348750" y="377022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Sharing our ideas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Talking about our family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Sharing our family books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Listening to each other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vocabulary - skull, ribs, spine, pelvis, brain, lings, heart</a:t>
              </a:r>
              <a:endParaRPr sz="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Calibri"/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1"/>
            <p:cNvSpPr/>
            <p:nvPr/>
          </p:nvSpPr>
          <p:spPr>
            <a:xfrm>
              <a:off x="0" y="2078897"/>
              <a:ext cx="2431250" cy="1458750"/>
            </a:xfrm>
            <a:prstGeom prst="rect">
              <a:avLst/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"/>
            <p:cNvSpPr txBox="1"/>
            <p:nvPr/>
          </p:nvSpPr>
          <p:spPr>
            <a:xfrm>
              <a:off x="0" y="2078897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Size - Big / medium /small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Self-registration using 5 frames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rhymes using a 5 frame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old am I?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 to data collection (food tasting / eye colour)</a:t>
              </a:r>
              <a:endParaRPr sz="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Calibri"/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size, bigger, smaller, subitising, sorting</a:t>
              </a:r>
              <a:endParaRPr/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2674375" y="2078897"/>
              <a:ext cx="2431250" cy="1458750"/>
            </a:xfrm>
            <a:prstGeom prst="rect">
              <a:avLst/>
            </a:prstGeom>
            <a:gradFill>
              <a:gsLst>
                <a:gs pos="0">
                  <a:srgbClr val="7FB75F"/>
                </a:gs>
                <a:gs pos="50000">
                  <a:srgbClr val="6EB141"/>
                </a:gs>
                <a:gs pos="100000">
                  <a:srgbClr val="5FA134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1"/>
            <p:cNvSpPr txBox="1"/>
            <p:nvPr/>
          </p:nvSpPr>
          <p:spPr>
            <a:xfrm>
              <a:off x="2674375" y="2078897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books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Maisie goes to hospital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Clapping syllables of names (phonics)</a:t>
              </a:r>
              <a:endParaRPr/>
            </a:p>
            <a:p>
              <a:pPr indent="-63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Calibri"/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fiction , non-fiction, syllable</a:t>
              </a:r>
              <a:endParaRPr/>
            </a:p>
          </p:txBody>
        </p:sp>
        <p:sp>
          <p:nvSpPr>
            <p:cNvPr id="105" name="Google Shape;105;p1"/>
            <p:cNvSpPr/>
            <p:nvPr/>
          </p:nvSpPr>
          <p:spPr>
            <a:xfrm>
              <a:off x="5348750" y="2078897"/>
              <a:ext cx="2431250" cy="1458750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1"/>
            <p:cNvSpPr txBox="1"/>
            <p:nvPr/>
          </p:nvSpPr>
          <p:spPr>
            <a:xfrm>
              <a:off x="5348750" y="2078897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080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Nurse visit – people who help us (Science link)</a:t>
              </a:r>
              <a:endParaRPr/>
            </a:p>
            <a:p>
              <a:pPr indent="-5080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My school community (Geography)</a:t>
              </a:r>
              <a:endParaRPr/>
            </a:p>
            <a:p>
              <a:pPr indent="-5080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Similarities and differences (eye colour / hair colour / family dynamics)</a:t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080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lang="en-GB" sz="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Where do we live? (Geography link)</a:t>
              </a:r>
              <a:endParaRPr>
                <a:solidFill>
                  <a:schemeClr val="lt1"/>
                </a:solidFill>
              </a:endParaRPr>
            </a:p>
            <a:p>
              <a:pPr indent="0" lvl="1" marL="571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Calibri"/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0800" lvl="0" marL="0" marR="0" rtl="0" algn="l">
                <a:lnSpc>
                  <a:spcPct val="10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Arial"/>
                <a:buChar char="•"/>
              </a:pPr>
              <a:r>
                <a:rPr lang="en-GB" sz="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occupation, community, similarity, difference</a:t>
              </a:r>
              <a:endParaRPr/>
            </a:p>
            <a:p>
              <a:pPr indent="0" lvl="0" marL="45720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  <a:p>
              <a:pPr indent="0" lvl="1" marL="571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1"/>
            <p:cNvSpPr/>
            <p:nvPr/>
          </p:nvSpPr>
          <p:spPr>
            <a:xfrm>
              <a:off x="2674375" y="3780772"/>
              <a:ext cx="2431250" cy="1458750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"/>
            <p:cNvSpPr txBox="1"/>
            <p:nvPr/>
          </p:nvSpPr>
          <p:spPr>
            <a:xfrm>
              <a:off x="2674375" y="3780772"/>
              <a:ext cx="2431250" cy="1458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38100" lIns="38100" spcFirstLastPara="1" rIns="38100" wrap="square" tIns="381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None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Self-portrait (Art)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Natural faces 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Songs about our bodies (Music)</a:t>
              </a:r>
              <a:endParaRPr/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Home role play – acting out our own experiences</a:t>
              </a:r>
              <a:endParaRPr/>
            </a:p>
            <a:p>
              <a:pPr indent="-63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Calibri"/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57150" lvl="1" marL="57150" marR="0" rtl="0" algn="l">
                <a:lnSpc>
                  <a:spcPct val="90000"/>
                </a:lnSpc>
                <a:spcBef>
                  <a:spcPts val="120"/>
                </a:spcBef>
                <a:spcAft>
                  <a:spcPts val="0"/>
                </a:spcAft>
                <a:buClr>
                  <a:schemeClr val="lt1"/>
                </a:buClr>
                <a:buSzPts val="800"/>
                <a:buFont typeface="Calibri"/>
                <a:buChar char="•"/>
              </a:pPr>
              <a:r>
                <a:rPr b="0" i="0" lang="en-GB" sz="8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vocab: portrait, Goldsworthy, natural,  materials</a:t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0" y="0"/>
            <a:ext cx="8748215" cy="6857999"/>
          </a:xfrm>
          <a:custGeom>
            <a:rect b="b" l="l" r="r" t="t"/>
            <a:pathLst>
              <a:path extrusionOk="0" h="6857999" w="9024730">
                <a:moveTo>
                  <a:pt x="0" y="0"/>
                </a:moveTo>
                <a:lnTo>
                  <a:pt x="9024730" y="0"/>
                </a:lnTo>
                <a:lnTo>
                  <a:pt x="9024730" y="2"/>
                </a:lnTo>
                <a:lnTo>
                  <a:pt x="8447016" y="2"/>
                </a:lnTo>
                <a:lnTo>
                  <a:pt x="8441214" y="14562"/>
                </a:lnTo>
                <a:lnTo>
                  <a:pt x="8445389" y="59077"/>
                </a:lnTo>
                <a:cubicBezTo>
                  <a:pt x="8445971" y="76949"/>
                  <a:pt x="8436504" y="89796"/>
                  <a:pt x="8437086" y="107668"/>
                </a:cubicBezTo>
                <a:cubicBezTo>
                  <a:pt x="8417947" y="138162"/>
                  <a:pt x="8459241" y="201929"/>
                  <a:pt x="8458599" y="246136"/>
                </a:cubicBezTo>
                <a:cubicBezTo>
                  <a:pt x="8457958" y="290343"/>
                  <a:pt x="8471649" y="364179"/>
                  <a:pt x="8433237" y="372908"/>
                </a:cubicBezTo>
                <a:cubicBezTo>
                  <a:pt x="8426916" y="431308"/>
                  <a:pt x="8438389" y="357606"/>
                  <a:pt x="8430194" y="450607"/>
                </a:cubicBezTo>
                <a:cubicBezTo>
                  <a:pt x="8466727" y="551950"/>
                  <a:pt x="8430182" y="787036"/>
                  <a:pt x="8443315" y="812800"/>
                </a:cubicBezTo>
                <a:cubicBezTo>
                  <a:pt x="8478999" y="860799"/>
                  <a:pt x="8435788" y="854953"/>
                  <a:pt x="8453042" y="912727"/>
                </a:cubicBezTo>
                <a:cubicBezTo>
                  <a:pt x="8462900" y="945986"/>
                  <a:pt x="8451223" y="951781"/>
                  <a:pt x="8451649" y="989950"/>
                </a:cubicBezTo>
                <a:cubicBezTo>
                  <a:pt x="8452074" y="1028120"/>
                  <a:pt x="8452500" y="1095828"/>
                  <a:pt x="8455592" y="1141745"/>
                </a:cubicBezTo>
                <a:cubicBezTo>
                  <a:pt x="8458684" y="1187662"/>
                  <a:pt x="8470047" y="1234783"/>
                  <a:pt x="8470203" y="1265454"/>
                </a:cubicBezTo>
                <a:cubicBezTo>
                  <a:pt x="8458947" y="1304052"/>
                  <a:pt x="8496012" y="1370755"/>
                  <a:pt x="8499638" y="1385480"/>
                </a:cubicBezTo>
                <a:cubicBezTo>
                  <a:pt x="8514485" y="1422714"/>
                  <a:pt x="8525070" y="1428103"/>
                  <a:pt x="8518660" y="1458060"/>
                </a:cubicBezTo>
                <a:cubicBezTo>
                  <a:pt x="8518783" y="1468057"/>
                  <a:pt x="8539003" y="1503177"/>
                  <a:pt x="8539125" y="1513175"/>
                </a:cubicBezTo>
                <a:lnTo>
                  <a:pt x="8570281" y="1570809"/>
                </a:lnTo>
                <a:cubicBezTo>
                  <a:pt x="8597636" y="1617136"/>
                  <a:pt x="8594573" y="1601443"/>
                  <a:pt x="8605212" y="1638391"/>
                </a:cubicBezTo>
                <a:cubicBezTo>
                  <a:pt x="8629645" y="1719640"/>
                  <a:pt x="8613884" y="1715203"/>
                  <a:pt x="8626457" y="1742490"/>
                </a:cubicBezTo>
                <a:lnTo>
                  <a:pt x="8654861" y="1818229"/>
                </a:lnTo>
                <a:cubicBezTo>
                  <a:pt x="8657202" y="1824059"/>
                  <a:pt x="8651899" y="1851211"/>
                  <a:pt x="8648005" y="1862723"/>
                </a:cubicBezTo>
                <a:lnTo>
                  <a:pt x="8654469" y="1917476"/>
                </a:lnTo>
                <a:lnTo>
                  <a:pt x="8649702" y="1972204"/>
                </a:lnTo>
                <a:cubicBezTo>
                  <a:pt x="8652251" y="1979569"/>
                  <a:pt x="8651461" y="2048203"/>
                  <a:pt x="8656357" y="2054291"/>
                </a:cubicBezTo>
                <a:cubicBezTo>
                  <a:pt x="8672645" y="2141657"/>
                  <a:pt x="8632397" y="2189849"/>
                  <a:pt x="8648660" y="2227417"/>
                </a:cubicBezTo>
                <a:cubicBezTo>
                  <a:pt x="8639941" y="2317591"/>
                  <a:pt x="8613796" y="2407644"/>
                  <a:pt x="8607609" y="2510933"/>
                </a:cubicBezTo>
                <a:cubicBezTo>
                  <a:pt x="8633490" y="2597916"/>
                  <a:pt x="8602674" y="2649734"/>
                  <a:pt x="8608432" y="2741866"/>
                </a:cubicBezTo>
                <a:cubicBezTo>
                  <a:pt x="8630300" y="2779815"/>
                  <a:pt x="8631929" y="2817058"/>
                  <a:pt x="8619112" y="2864935"/>
                </a:cubicBezTo>
                <a:cubicBezTo>
                  <a:pt x="8655820" y="2860552"/>
                  <a:pt x="8588374" y="2937673"/>
                  <a:pt x="8627742" y="2950807"/>
                </a:cubicBezTo>
                <a:lnTo>
                  <a:pt x="8611822" y="2978246"/>
                </a:lnTo>
                <a:lnTo>
                  <a:pt x="8608239" y="2995916"/>
                </a:lnTo>
                <a:lnTo>
                  <a:pt x="8598647" y="2998648"/>
                </a:lnTo>
                <a:lnTo>
                  <a:pt x="8587108" y="3023630"/>
                </a:lnTo>
                <a:cubicBezTo>
                  <a:pt x="8584111" y="3033333"/>
                  <a:pt x="8577413" y="3084375"/>
                  <a:pt x="8577885" y="3096975"/>
                </a:cubicBezTo>
                <a:cubicBezTo>
                  <a:pt x="8594321" y="3142205"/>
                  <a:pt x="8535131" y="3160433"/>
                  <a:pt x="8557492" y="3216657"/>
                </a:cubicBezTo>
                <a:cubicBezTo>
                  <a:pt x="8562518" y="3237178"/>
                  <a:pt x="8573573" y="3299737"/>
                  <a:pt x="8560894" y="3310980"/>
                </a:cubicBezTo>
                <a:cubicBezTo>
                  <a:pt x="8557601" y="3323902"/>
                  <a:pt x="8561083" y="3339340"/>
                  <a:pt x="8547852" y="3344725"/>
                </a:cubicBezTo>
                <a:cubicBezTo>
                  <a:pt x="8531788" y="3353908"/>
                  <a:pt x="8553430" y="3400659"/>
                  <a:pt x="8535427" y="3393250"/>
                </a:cubicBezTo>
                <a:cubicBezTo>
                  <a:pt x="8550195" y="3426421"/>
                  <a:pt x="8529553" y="3487753"/>
                  <a:pt x="8520092" y="3514536"/>
                </a:cubicBezTo>
                <a:cubicBezTo>
                  <a:pt x="8513726" y="3563353"/>
                  <a:pt x="8500070" y="3650327"/>
                  <a:pt x="8497231" y="3686149"/>
                </a:cubicBezTo>
                <a:cubicBezTo>
                  <a:pt x="8494574" y="3687657"/>
                  <a:pt x="8493370" y="3677229"/>
                  <a:pt x="8489799" y="3692208"/>
                </a:cubicBezTo>
                <a:cubicBezTo>
                  <a:pt x="8486228" y="3707187"/>
                  <a:pt x="8465938" y="3757479"/>
                  <a:pt x="8475804" y="3776022"/>
                </a:cubicBezTo>
                <a:cubicBezTo>
                  <a:pt x="8441061" y="3875691"/>
                  <a:pt x="8487451" y="3939839"/>
                  <a:pt x="8471279" y="3977138"/>
                </a:cubicBezTo>
                <a:cubicBezTo>
                  <a:pt x="8465599" y="4067300"/>
                  <a:pt x="8419685" y="4164564"/>
                  <a:pt x="8408913" y="4222149"/>
                </a:cubicBezTo>
                <a:cubicBezTo>
                  <a:pt x="8403583" y="4287917"/>
                  <a:pt x="8398240" y="4339232"/>
                  <a:pt x="8402112" y="4364683"/>
                </a:cubicBezTo>
                <a:lnTo>
                  <a:pt x="8393355" y="4462471"/>
                </a:lnTo>
                <a:cubicBezTo>
                  <a:pt x="8396004" y="4503329"/>
                  <a:pt x="8376320" y="4548111"/>
                  <a:pt x="8376166" y="4574052"/>
                </a:cubicBezTo>
                <a:cubicBezTo>
                  <a:pt x="8369380" y="4670665"/>
                  <a:pt x="8352302" y="4649921"/>
                  <a:pt x="8341678" y="4667756"/>
                </a:cubicBezTo>
                <a:cubicBezTo>
                  <a:pt x="8320864" y="4705850"/>
                  <a:pt x="8290794" y="4758928"/>
                  <a:pt x="8273661" y="4799019"/>
                </a:cubicBezTo>
                <a:cubicBezTo>
                  <a:pt x="8254323" y="4834076"/>
                  <a:pt x="8262378" y="4811645"/>
                  <a:pt x="8256132" y="4849614"/>
                </a:cubicBezTo>
                <a:cubicBezTo>
                  <a:pt x="8239320" y="4853334"/>
                  <a:pt x="8207060" y="4883089"/>
                  <a:pt x="8226804" y="4919971"/>
                </a:cubicBezTo>
                <a:lnTo>
                  <a:pt x="8171825" y="5010766"/>
                </a:lnTo>
                <a:cubicBezTo>
                  <a:pt x="8150097" y="4983259"/>
                  <a:pt x="8165842" y="5107656"/>
                  <a:pt x="8143172" y="5088190"/>
                </a:cubicBezTo>
                <a:cubicBezTo>
                  <a:pt x="8128060" y="5102008"/>
                  <a:pt x="8138350" y="5118851"/>
                  <a:pt x="8126363" y="5143922"/>
                </a:cubicBezTo>
                <a:cubicBezTo>
                  <a:pt x="8116335" y="5192745"/>
                  <a:pt x="8111851" y="5226225"/>
                  <a:pt x="8103782" y="5284346"/>
                </a:cubicBezTo>
                <a:cubicBezTo>
                  <a:pt x="8101016" y="5338386"/>
                  <a:pt x="8095811" y="5337325"/>
                  <a:pt x="8084361" y="5390948"/>
                </a:cubicBezTo>
                <a:cubicBezTo>
                  <a:pt x="8082912" y="5429655"/>
                  <a:pt x="8063705" y="5449508"/>
                  <a:pt x="8062552" y="5470854"/>
                </a:cubicBezTo>
                <a:cubicBezTo>
                  <a:pt x="8086776" y="5526328"/>
                  <a:pt x="8037513" y="5496377"/>
                  <a:pt x="8057342" y="5529643"/>
                </a:cubicBezTo>
                <a:cubicBezTo>
                  <a:pt x="8050653" y="5550879"/>
                  <a:pt x="8055939" y="5587444"/>
                  <a:pt x="8044923" y="5597292"/>
                </a:cubicBezTo>
                <a:lnTo>
                  <a:pt x="8035233" y="5608899"/>
                </a:lnTo>
                <a:cubicBezTo>
                  <a:pt x="8030775" y="5623501"/>
                  <a:pt x="8021047" y="5660431"/>
                  <a:pt x="8018178" y="5684911"/>
                </a:cubicBezTo>
                <a:cubicBezTo>
                  <a:pt x="8005590" y="5692608"/>
                  <a:pt x="8011744" y="5734344"/>
                  <a:pt x="8018018" y="5755776"/>
                </a:cubicBezTo>
                <a:cubicBezTo>
                  <a:pt x="8019409" y="5792777"/>
                  <a:pt x="7989082" y="5848613"/>
                  <a:pt x="8008640" y="5889599"/>
                </a:cubicBezTo>
                <a:cubicBezTo>
                  <a:pt x="8011480" y="5932097"/>
                  <a:pt x="8009486" y="5940901"/>
                  <a:pt x="8013542" y="5989744"/>
                </a:cubicBezTo>
                <a:cubicBezTo>
                  <a:pt x="8022089" y="6020787"/>
                  <a:pt x="7982918" y="6024963"/>
                  <a:pt x="7980757" y="6084926"/>
                </a:cubicBezTo>
                <a:cubicBezTo>
                  <a:pt x="7974117" y="6134231"/>
                  <a:pt x="7999371" y="6240432"/>
                  <a:pt x="7975907" y="6346549"/>
                </a:cubicBezTo>
                <a:cubicBezTo>
                  <a:pt x="7987225" y="6409741"/>
                  <a:pt x="7980509" y="6468689"/>
                  <a:pt x="7974221" y="6527527"/>
                </a:cubicBezTo>
                <a:cubicBezTo>
                  <a:pt x="7955361" y="6585667"/>
                  <a:pt x="7987786" y="6579284"/>
                  <a:pt x="7979135" y="6627129"/>
                </a:cubicBezTo>
                <a:cubicBezTo>
                  <a:pt x="7983057" y="6635153"/>
                  <a:pt x="7984986" y="6697665"/>
                  <a:pt x="7979404" y="6694819"/>
                </a:cubicBezTo>
                <a:cubicBezTo>
                  <a:pt x="7981755" y="6716947"/>
                  <a:pt x="8003903" y="6732844"/>
                  <a:pt x="8009526" y="6765445"/>
                </a:cubicBezTo>
                <a:cubicBezTo>
                  <a:pt x="8011113" y="6776325"/>
                  <a:pt x="8014662" y="6810511"/>
                  <a:pt x="8018211" y="6844697"/>
                </a:cubicBezTo>
                <a:lnTo>
                  <a:pt x="8019608" y="6857999"/>
                </a:lnTo>
                <a:lnTo>
                  <a:pt x="0" y="6857999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 txBox="1"/>
          <p:nvPr/>
        </p:nvSpPr>
        <p:spPr>
          <a:xfrm>
            <a:off x="1137034" y="609599"/>
            <a:ext cx="6836927" cy="13228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Space (mini topic)</a:t>
            </a:r>
            <a:endParaRPr/>
          </a:p>
        </p:txBody>
      </p:sp>
      <p:pic>
        <p:nvPicPr>
          <p:cNvPr descr="Rocket outline" id="116" name="Google Shape;11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80094" y="883580"/>
            <a:ext cx="1646234" cy="164623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cket outline" id="117" name="Google Shape;11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22585" y="3757319"/>
            <a:ext cx="1358687" cy="13586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8" name="Google Shape;118;p2"/>
          <p:cNvGrpSpPr/>
          <p:nvPr/>
        </p:nvGrpSpPr>
        <p:grpSpPr>
          <a:xfrm>
            <a:off x="1273488" y="1605786"/>
            <a:ext cx="8044327" cy="5027704"/>
            <a:chOff x="136454" y="1156"/>
            <a:chExt cx="8044327" cy="5027704"/>
          </a:xfrm>
        </p:grpSpPr>
        <p:sp>
          <p:nvSpPr>
            <p:cNvPr id="119" name="Google Shape;119;p2"/>
            <p:cNvSpPr/>
            <p:nvPr/>
          </p:nvSpPr>
          <p:spPr>
            <a:xfrm>
              <a:off x="136454" y="1156"/>
              <a:ext cx="2513852" cy="1508311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2"/>
            <p:cNvSpPr txBox="1"/>
            <p:nvPr/>
          </p:nvSpPr>
          <p:spPr>
            <a:xfrm>
              <a:off x="136454" y="1156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Our Galaxy and the Planets  (Science)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Star constellations and nebulas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Why do we float in space?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When did man first walk on the moon? (History)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is an Astronaut?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Famous Astronauts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2901692" y="1156"/>
              <a:ext cx="2513852" cy="1508311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2"/>
            <p:cNvSpPr txBox="1"/>
            <p:nvPr/>
          </p:nvSpPr>
          <p:spPr>
            <a:xfrm>
              <a:off x="2901692" y="1156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Subitising small amounts of stars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rhymes –5 little men in a flying saucer  – using 5 frames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Measuring with cubes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Shape pictures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Shapes in the environment</a:t>
              </a: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5666929" y="1156"/>
              <a:ext cx="2513852" cy="1508311"/>
            </a:xfrm>
            <a:prstGeom prst="rect">
              <a:avLst/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2"/>
            <p:cNvSpPr txBox="1"/>
            <p:nvPr/>
          </p:nvSpPr>
          <p:spPr>
            <a:xfrm>
              <a:off x="5666929" y="1156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vocabulary – galaxy, nebula, constellation, planet names, astronaut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Listening and attention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own knowledge and ideas</a:t>
              </a: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136454" y="1760853"/>
              <a:ext cx="2513852" cy="1508311"/>
            </a:xfrm>
            <a:prstGeom prst="rect">
              <a:avLst/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2"/>
            <p:cNvSpPr txBox="1"/>
            <p:nvPr/>
          </p:nvSpPr>
          <p:spPr>
            <a:xfrm>
              <a:off x="136454" y="1760853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Writing a space log (emergent writing)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books about space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Whatever next? Story focus</a:t>
              </a: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2901692" y="1760853"/>
              <a:ext cx="2513852" cy="1508311"/>
            </a:xfrm>
            <a:prstGeom prst="rect">
              <a:avLst/>
            </a:prstGeom>
            <a:gradFill>
              <a:gsLst>
                <a:gs pos="0">
                  <a:srgbClr val="7FB75F"/>
                </a:gs>
                <a:gs pos="50000">
                  <a:srgbClr val="6EB141"/>
                </a:gs>
                <a:gs pos="100000">
                  <a:srgbClr val="5FA134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2"/>
            <p:cNvSpPr txBox="1"/>
            <p:nvPr/>
          </p:nvSpPr>
          <p:spPr>
            <a:xfrm>
              <a:off x="2901692" y="1760853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Moving like rockets – stop/start safely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Yoga (space adventure)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Building with large equipment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Manipulating resources</a:t>
              </a: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5666929" y="1760853"/>
              <a:ext cx="2513852" cy="1508311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2"/>
            <p:cNvSpPr txBox="1"/>
            <p:nvPr/>
          </p:nvSpPr>
          <p:spPr>
            <a:xfrm>
              <a:off x="5666929" y="1760853"/>
              <a:ext cx="2513852" cy="15083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Box modelling rockets (DT)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Creating nebulas and constellations (Art)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Playdough aliens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Loose part space pictures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Role play space station</a:t>
              </a: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2901692" y="3520549"/>
              <a:ext cx="2513852" cy="1508311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2"/>
            <p:cNvSpPr txBox="1"/>
            <p:nvPr/>
          </p:nvSpPr>
          <p:spPr>
            <a:xfrm>
              <a:off x="2901691" y="3520545"/>
              <a:ext cx="2514000" cy="1323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Social, and Emotional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Working together (to build a rocket)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Put on dressing up clothes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Sharing resources / taking turns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2" marL="11430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2" marL="11430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"/>
          <p:cNvSpPr/>
          <p:nvPr/>
        </p:nvSpPr>
        <p:spPr>
          <a:xfrm>
            <a:off x="5264727" y="0"/>
            <a:ext cx="6927273" cy="6876532"/>
          </a:xfrm>
          <a:prstGeom prst="rect">
            <a:avLst/>
          </a:prstGeom>
          <a:solidFill>
            <a:srgbClr val="F2F2F2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3"/>
          <p:cNvSpPr txBox="1"/>
          <p:nvPr/>
        </p:nvSpPr>
        <p:spPr>
          <a:xfrm>
            <a:off x="3824377" y="677960"/>
            <a:ext cx="3962400" cy="14024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     </a:t>
            </a:r>
            <a:r>
              <a:rPr b="1"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b="1" lang="en-GB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Celebrations</a:t>
            </a:r>
            <a:endParaRPr/>
          </a:p>
        </p:txBody>
      </p:sp>
      <p:cxnSp>
        <p:nvCxnSpPr>
          <p:cNvPr id="139" name="Google Shape;139;p3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descr="Shooting star outline" id="140" name="Google Shape;14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93429" y="4444484"/>
            <a:ext cx="2378538" cy="237853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" name="Google Shape;141;p3"/>
          <p:cNvGrpSpPr/>
          <p:nvPr/>
        </p:nvGrpSpPr>
        <p:grpSpPr>
          <a:xfrm>
            <a:off x="1694656" y="1965257"/>
            <a:ext cx="7919919" cy="4949949"/>
            <a:chOff x="932654" y="3552"/>
            <a:chExt cx="7919919" cy="4949949"/>
          </a:xfrm>
        </p:grpSpPr>
        <p:sp>
          <p:nvSpPr>
            <p:cNvPr id="142" name="Google Shape;142;p3"/>
            <p:cNvSpPr/>
            <p:nvPr/>
          </p:nvSpPr>
          <p:spPr>
            <a:xfrm>
              <a:off x="932654" y="3552"/>
              <a:ext cx="2474974" cy="1484984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3"/>
            <p:cNvSpPr txBox="1"/>
            <p:nvPr/>
          </p:nvSpPr>
          <p:spPr>
            <a:xfrm>
              <a:off x="932654" y="3552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social, emotional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Caring for others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Helping others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what makes us the same/ different (RE link)</a:t>
              </a:r>
              <a:endParaRPr/>
            </a:p>
          </p:txBody>
        </p:sp>
        <p:sp>
          <p:nvSpPr>
            <p:cNvPr id="144" name="Google Shape;144;p3"/>
            <p:cNvSpPr/>
            <p:nvPr/>
          </p:nvSpPr>
          <p:spPr>
            <a:xfrm>
              <a:off x="3655127" y="3552"/>
              <a:ext cx="2474974" cy="1484984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3"/>
            <p:cNvSpPr txBox="1"/>
            <p:nvPr/>
          </p:nvSpPr>
          <p:spPr>
            <a:xfrm>
              <a:off x="3655127" y="3552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Talk about significant events in their experiences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vocabulary – Festival, Celebration, Harvest, Armistice Day, Guy Fawkes, Nativity, Chinese New Year, Easter</a:t>
              </a:r>
              <a:endParaRPr/>
            </a:p>
          </p:txBody>
        </p:sp>
        <p:sp>
          <p:nvSpPr>
            <p:cNvPr id="146" name="Google Shape;146;p3"/>
            <p:cNvSpPr/>
            <p:nvPr/>
          </p:nvSpPr>
          <p:spPr>
            <a:xfrm>
              <a:off x="6377599" y="3552"/>
              <a:ext cx="2474974" cy="1484984"/>
            </a:xfrm>
            <a:prstGeom prst="rect">
              <a:avLst/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3"/>
            <p:cNvSpPr txBox="1"/>
            <p:nvPr/>
          </p:nvSpPr>
          <p:spPr>
            <a:xfrm>
              <a:off x="6377599" y="3552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 Development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Move to music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Write name – pencil control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Manipulating playdough / clay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Music and dancing</a:t>
              </a:r>
              <a:endParaRPr/>
            </a:p>
          </p:txBody>
        </p:sp>
        <p:sp>
          <p:nvSpPr>
            <p:cNvPr id="148" name="Google Shape;148;p3"/>
            <p:cNvSpPr/>
            <p:nvPr/>
          </p:nvSpPr>
          <p:spPr>
            <a:xfrm>
              <a:off x="932654" y="1736035"/>
              <a:ext cx="2474974" cy="1484984"/>
            </a:xfrm>
            <a:prstGeom prst="rect">
              <a:avLst/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3"/>
            <p:cNvSpPr txBox="1"/>
            <p:nvPr/>
          </p:nvSpPr>
          <p:spPr>
            <a:xfrm>
              <a:off x="932654" y="1736035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Countdown to Christmas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Calendar with significant dates / events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Using shapes to make pictures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rhymes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Measuring ingredients to make bread (Harvest )</a:t>
              </a:r>
              <a:endParaRPr/>
            </a:p>
          </p:txBody>
        </p:sp>
        <p:sp>
          <p:nvSpPr>
            <p:cNvPr id="150" name="Google Shape;150;p3"/>
            <p:cNvSpPr/>
            <p:nvPr/>
          </p:nvSpPr>
          <p:spPr>
            <a:xfrm>
              <a:off x="3655127" y="1736035"/>
              <a:ext cx="2474974" cy="1484984"/>
            </a:xfrm>
            <a:prstGeom prst="rect">
              <a:avLst/>
            </a:prstGeom>
            <a:gradFill>
              <a:gsLst>
                <a:gs pos="0">
                  <a:srgbClr val="7FB75F"/>
                </a:gs>
                <a:gs pos="50000">
                  <a:srgbClr val="6EB141"/>
                </a:gs>
                <a:gs pos="100000">
                  <a:srgbClr val="5FA134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3"/>
            <p:cNvSpPr txBox="1"/>
            <p:nvPr/>
          </p:nvSpPr>
          <p:spPr>
            <a:xfrm>
              <a:off x="3655127" y="1736035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Emergent writing / name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Traditional tales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books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Retell a story</a:t>
              </a:r>
              <a:endParaRPr/>
            </a:p>
          </p:txBody>
        </p:sp>
        <p:sp>
          <p:nvSpPr>
            <p:cNvPr id="152" name="Google Shape;152;p3"/>
            <p:cNvSpPr/>
            <p:nvPr/>
          </p:nvSpPr>
          <p:spPr>
            <a:xfrm>
              <a:off x="6377599" y="1736035"/>
              <a:ext cx="2474974" cy="1484984"/>
            </a:xfrm>
            <a:prstGeom prst="rect">
              <a:avLst/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3"/>
            <p:cNvSpPr txBox="1"/>
            <p:nvPr/>
          </p:nvSpPr>
          <p:spPr>
            <a:xfrm>
              <a:off x="6377599" y="1736035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We have different beliefs and that's ok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Show interest in the lives of those around them (geography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Different celebrations around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Remembrance day – why do we wear poppies? (RE &amp; History link)</a:t>
              </a:r>
              <a:endParaRPr/>
            </a:p>
          </p:txBody>
        </p:sp>
        <p:sp>
          <p:nvSpPr>
            <p:cNvPr id="154" name="Google Shape;154;p3"/>
            <p:cNvSpPr/>
            <p:nvPr/>
          </p:nvSpPr>
          <p:spPr>
            <a:xfrm>
              <a:off x="3655127" y="3468517"/>
              <a:ext cx="2474974" cy="1484984"/>
            </a:xfrm>
            <a:prstGeom prst="rect">
              <a:avLst/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3"/>
            <p:cNvSpPr txBox="1"/>
            <p:nvPr/>
          </p:nvSpPr>
          <p:spPr>
            <a:xfrm>
              <a:off x="3655127" y="3468517"/>
              <a:ext cx="2474974" cy="148498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Make Xmas decorations (DT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(music)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Dragon dancing for CNY (Music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Imaginative roleplay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Make Easter nests (DT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Bake bread for Harvest (DT link)</a:t>
              </a:r>
              <a:endParaRPr/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Bunting with solid fill" id="156" name="Google Shape;15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8826746" y="348405"/>
            <a:ext cx="2660761" cy="219878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unting with solid fill" id="157" name="Google Shape;157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2642" y="276519"/>
            <a:ext cx="2860143" cy="1724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"/>
          <p:cNvSpPr txBox="1"/>
          <p:nvPr>
            <p:ph type="title"/>
          </p:nvPr>
        </p:nvSpPr>
        <p:spPr>
          <a:xfrm>
            <a:off x="838200" y="365125"/>
            <a:ext cx="4592129" cy="1339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Once Upon a Time</a:t>
            </a:r>
            <a:endParaRPr b="1"/>
          </a:p>
        </p:txBody>
      </p:sp>
      <p:grpSp>
        <p:nvGrpSpPr>
          <p:cNvPr id="163" name="Google Shape;163;p4"/>
          <p:cNvGrpSpPr/>
          <p:nvPr/>
        </p:nvGrpSpPr>
        <p:grpSpPr>
          <a:xfrm>
            <a:off x="1725284" y="1293962"/>
            <a:ext cx="8396375" cy="5247735"/>
            <a:chOff x="0" y="196969"/>
            <a:chExt cx="8396375" cy="5247735"/>
          </a:xfrm>
        </p:grpSpPr>
        <p:sp>
          <p:nvSpPr>
            <p:cNvPr id="164" name="Google Shape;164;p4"/>
            <p:cNvSpPr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4"/>
            <p:cNvSpPr txBox="1"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repeated refrains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Rhythm and rhyme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vocabulary</a:t>
              </a:r>
              <a:endParaRPr/>
            </a:p>
          </p:txBody>
        </p:sp>
        <p:sp>
          <p:nvSpPr>
            <p:cNvPr id="166" name="Google Shape;166;p4"/>
            <p:cNvSpPr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solidFill>
              <a:srgbClr val="B561D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4"/>
            <p:cNvSpPr txBox="1"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 Development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Build props for roleplay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Build bridges and houses</a:t>
              </a:r>
              <a:endParaRPr/>
            </a:p>
          </p:txBody>
        </p:sp>
        <p:sp>
          <p:nvSpPr>
            <p:cNvPr id="168" name="Google Shape;168;p4"/>
            <p:cNvSpPr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solidFill>
              <a:schemeClr val="accent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4"/>
            <p:cNvSpPr txBox="1"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do the characters feel?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does the story make you feel?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Turn taking</a:t>
              </a:r>
              <a:endParaRPr/>
            </a:p>
          </p:txBody>
        </p:sp>
        <p:sp>
          <p:nvSpPr>
            <p:cNvPr id="170" name="Google Shape;170;p4"/>
            <p:cNvSpPr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4"/>
            <p:cNvSpPr txBox="1"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Explore '3'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Sizes – big, medium, middle-sized, small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Order by size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Sequencing of stories (Literacy link)</a:t>
              </a:r>
              <a:endParaRPr/>
            </a:p>
          </p:txBody>
        </p:sp>
        <p:sp>
          <p:nvSpPr>
            <p:cNvPr id="172" name="Google Shape;172;p4"/>
            <p:cNvSpPr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solidFill>
              <a:schemeClr val="accent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4"/>
            <p:cNvSpPr txBox="1"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Focus stories -Traditional tales 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Retell a story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Characters, settings and events</a:t>
              </a:r>
              <a:endParaRPr/>
            </a:p>
          </p:txBody>
        </p:sp>
        <p:sp>
          <p:nvSpPr>
            <p:cNvPr id="174" name="Google Shape;174;p4"/>
            <p:cNvSpPr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4"/>
            <p:cNvSpPr txBox="1"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Links to real life experiences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Different settings – farm, seaside, zoo etc (Geography)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Explore materials for houses (Science link)</a:t>
              </a:r>
              <a:endParaRPr/>
            </a:p>
          </p:txBody>
        </p:sp>
        <p:sp>
          <p:nvSpPr>
            <p:cNvPr id="176" name="Google Shape;176;p4"/>
            <p:cNvSpPr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" name="Google Shape;177;p4"/>
            <p:cNvSpPr txBox="1"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Act out familiar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stories (music)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Make up own songs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 / paint pictures of characters (art)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 story maps 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Bake Gingerbread men (DT ink)</a:t>
              </a:r>
              <a:endParaRPr/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Storytelling with solid fill" id="178" name="Google Shape;17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69366" y="4999008"/>
            <a:ext cx="1503871" cy="150387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ooks with solid fill" id="179" name="Google Shape;17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17480" y="4840857"/>
            <a:ext cx="1705154" cy="1719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"/>
          <p:cNvSpPr txBox="1"/>
          <p:nvPr>
            <p:ph type="title"/>
          </p:nvPr>
        </p:nvSpPr>
        <p:spPr>
          <a:xfrm>
            <a:off x="838200" y="365125"/>
            <a:ext cx="4304582" cy="1339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Watch me Grow</a:t>
            </a:r>
            <a:endParaRPr b="1"/>
          </a:p>
        </p:txBody>
      </p:sp>
      <p:grpSp>
        <p:nvGrpSpPr>
          <p:cNvPr id="185" name="Google Shape;185;p5"/>
          <p:cNvGrpSpPr/>
          <p:nvPr/>
        </p:nvGrpSpPr>
        <p:grpSpPr>
          <a:xfrm>
            <a:off x="621102" y="1585805"/>
            <a:ext cx="8396375" cy="4964734"/>
            <a:chOff x="0" y="338469"/>
            <a:chExt cx="8396375" cy="4964734"/>
          </a:xfrm>
        </p:grpSpPr>
        <p:sp>
          <p:nvSpPr>
            <p:cNvPr id="186" name="Google Shape;186;p5"/>
            <p:cNvSpPr/>
            <p:nvPr/>
          </p:nvSpPr>
          <p:spPr>
            <a:xfrm>
              <a:off x="0" y="338469"/>
              <a:ext cx="2623867" cy="157432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5"/>
            <p:cNvSpPr txBox="1"/>
            <p:nvPr/>
          </p:nvSpPr>
          <p:spPr>
            <a:xfrm>
              <a:off x="0" y="3384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new vocabulary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experiences in a group</a:t>
              </a:r>
              <a:endParaRPr/>
            </a:p>
          </p:txBody>
        </p:sp>
        <p:sp>
          <p:nvSpPr>
            <p:cNvPr id="188" name="Google Shape;188;p5"/>
            <p:cNvSpPr/>
            <p:nvPr/>
          </p:nvSpPr>
          <p:spPr>
            <a:xfrm>
              <a:off x="2886254" y="338469"/>
              <a:ext cx="2623867" cy="1574320"/>
            </a:xfrm>
            <a:prstGeom prst="rect">
              <a:avLst/>
            </a:prstGeom>
            <a:solidFill>
              <a:srgbClr val="B561D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" name="Google Shape;189;p5"/>
            <p:cNvSpPr txBox="1"/>
            <p:nvPr/>
          </p:nvSpPr>
          <p:spPr>
            <a:xfrm>
              <a:off x="2886254" y="3384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Planting – digging 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Exploring vegetables through touch</a:t>
              </a:r>
              <a:endParaRPr/>
            </a:p>
          </p:txBody>
        </p:sp>
        <p:sp>
          <p:nvSpPr>
            <p:cNvPr id="190" name="Google Shape;190;p5"/>
            <p:cNvSpPr/>
            <p:nvPr/>
          </p:nvSpPr>
          <p:spPr>
            <a:xfrm>
              <a:off x="5772508" y="338469"/>
              <a:ext cx="2623867" cy="1574320"/>
            </a:xfrm>
            <a:prstGeom prst="rect">
              <a:avLst/>
            </a:prstGeom>
            <a:solidFill>
              <a:schemeClr val="accent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5"/>
            <p:cNvSpPr txBox="1"/>
            <p:nvPr/>
          </p:nvSpPr>
          <p:spPr>
            <a:xfrm>
              <a:off x="5772508" y="3384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Caring for the environment (SCARF)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Taking care of plants (science)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Turn taking / sharing resources</a:t>
              </a:r>
              <a:endParaRPr/>
            </a:p>
          </p:txBody>
        </p:sp>
        <p:sp>
          <p:nvSpPr>
            <p:cNvPr id="192" name="Google Shape;192;p5"/>
            <p:cNvSpPr/>
            <p:nvPr/>
          </p:nvSpPr>
          <p:spPr>
            <a:xfrm>
              <a:off x="0" y="2175176"/>
              <a:ext cx="2623867" cy="1574320"/>
            </a:xfrm>
            <a:prstGeom prst="rect">
              <a:avLst/>
            </a:prstGeom>
            <a:solidFill>
              <a:srgbClr val="00B0F0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5"/>
            <p:cNvSpPr txBox="1"/>
            <p:nvPr/>
          </p:nvSpPr>
          <p:spPr>
            <a:xfrm>
              <a:off x="0" y="21751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Sequencing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Comparing sizes – big, bigger, biggest, small, smaller, smallest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Order by size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Weighing vegetables - compare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Buy fruit and veg in roleplay – money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10 tiny seeds - book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5"/>
            <p:cNvSpPr/>
            <p:nvPr/>
          </p:nvSpPr>
          <p:spPr>
            <a:xfrm>
              <a:off x="2886254" y="2175176"/>
              <a:ext cx="2623867" cy="1574320"/>
            </a:xfrm>
            <a:prstGeom prst="rect">
              <a:avLst/>
            </a:prstGeom>
            <a:solidFill>
              <a:schemeClr val="accent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5"/>
            <p:cNvSpPr txBox="1"/>
            <p:nvPr/>
          </p:nvSpPr>
          <p:spPr>
            <a:xfrm>
              <a:off x="2886254" y="21751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Focus stories – Jack and the Beanstalk, Oliver's vegetables, The Enormous Turnip, Handa’s surprise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Retell a story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Record changes (science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Write labels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5"/>
            <p:cNvSpPr/>
            <p:nvPr/>
          </p:nvSpPr>
          <p:spPr>
            <a:xfrm>
              <a:off x="5772508" y="2175176"/>
              <a:ext cx="2623867" cy="1574320"/>
            </a:xfrm>
            <a:prstGeom prst="rect">
              <a:avLst/>
            </a:prstGeom>
            <a:solidFill>
              <a:srgbClr val="C55A1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5"/>
            <p:cNvSpPr txBox="1"/>
            <p:nvPr/>
          </p:nvSpPr>
          <p:spPr>
            <a:xfrm>
              <a:off x="5772508" y="21751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Links to real life experiences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Plant life cycle (science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texts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Time-lapse videos</a:t>
              </a:r>
              <a:endParaRPr/>
            </a:p>
          </p:txBody>
        </p:sp>
        <p:sp>
          <p:nvSpPr>
            <p:cNvPr id="198" name="Google Shape;198;p5"/>
            <p:cNvSpPr/>
            <p:nvPr/>
          </p:nvSpPr>
          <p:spPr>
            <a:xfrm>
              <a:off x="2886254" y="4011883"/>
              <a:ext cx="2623867" cy="1291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5"/>
            <p:cNvSpPr txBox="1"/>
            <p:nvPr/>
          </p:nvSpPr>
          <p:spPr>
            <a:xfrm>
              <a:off x="2886254" y="4011883"/>
              <a:ext cx="2623867" cy="1291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Act out familiar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growing (music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 / paint observational pictures (art)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Role play market </a:t>
              </a:r>
              <a:endParaRPr/>
            </a:p>
          </p:txBody>
        </p:sp>
      </p:grpSp>
      <p:pic>
        <p:nvPicPr>
          <p:cNvPr descr="Plant With Roots outline" id="200" name="Google Shape;20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96688" y="527650"/>
            <a:ext cx="3574210" cy="59752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"/>
          <p:cNvSpPr txBox="1"/>
          <p:nvPr>
            <p:ph type="title"/>
          </p:nvPr>
        </p:nvSpPr>
        <p:spPr>
          <a:xfrm>
            <a:off x="838200" y="365125"/>
            <a:ext cx="3053751" cy="1339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Seasons</a:t>
            </a:r>
            <a:endParaRPr/>
          </a:p>
        </p:txBody>
      </p:sp>
      <p:pic>
        <p:nvPicPr>
          <p:cNvPr descr="Snowflake with solid fill" id="206" name="Google Shape;20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6839" y="5257800"/>
            <a:ext cx="1072550" cy="1072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un outline" id="207" name="Google Shape;207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68951" y="613914"/>
            <a:ext cx="986286" cy="10006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umpkin outline" id="208" name="Google Shape;208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707593" y="5315309"/>
            <a:ext cx="1115683" cy="110130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lower outline" id="209" name="Google Shape;209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21102" y="1936630"/>
            <a:ext cx="1130060" cy="11300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0" name="Google Shape;210;p6"/>
          <p:cNvGrpSpPr/>
          <p:nvPr/>
        </p:nvGrpSpPr>
        <p:grpSpPr>
          <a:xfrm>
            <a:off x="1969699" y="1538377"/>
            <a:ext cx="8396375" cy="5247735"/>
            <a:chOff x="0" y="196969"/>
            <a:chExt cx="8396375" cy="5247735"/>
          </a:xfrm>
        </p:grpSpPr>
        <p:sp>
          <p:nvSpPr>
            <p:cNvPr id="211" name="Google Shape;211;p6"/>
            <p:cNvSpPr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6"/>
            <p:cNvSpPr txBox="1"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seasons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experiences in a group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vocab: </a:t>
              </a: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seasons</a:t>
              </a: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, spring, summer, autumn, winter, changes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6"/>
            <p:cNvSpPr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solidFill>
              <a:srgbClr val="B561D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6"/>
            <p:cNvSpPr txBox="1"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Scavenger hunt outside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Gross motor play outside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Fine motor activities</a:t>
              </a:r>
              <a:endParaRPr/>
            </a:p>
          </p:txBody>
        </p:sp>
        <p:sp>
          <p:nvSpPr>
            <p:cNvPr id="215" name="Google Shape;215;p6"/>
            <p:cNvSpPr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solidFill>
              <a:schemeClr val="accent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6"/>
            <p:cNvSpPr txBox="1"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Caring for the environment / wildlife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Turn taking / sharing resources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clothing do we need?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do we keep ourselves safe and healthy?</a:t>
              </a:r>
              <a:endParaRPr/>
            </a:p>
          </p:txBody>
        </p:sp>
        <p:sp>
          <p:nvSpPr>
            <p:cNvPr id="217" name="Google Shape;217;p6"/>
            <p:cNvSpPr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solidFill>
              <a:srgbClr val="00B0F0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6"/>
            <p:cNvSpPr txBox="1"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Sequencing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Months of the year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Noticing properties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Subitising natural objects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rhymes</a:t>
              </a:r>
              <a:endParaRPr/>
            </a:p>
          </p:txBody>
        </p:sp>
        <p:sp>
          <p:nvSpPr>
            <p:cNvPr id="219" name="Google Shape;219;p6"/>
            <p:cNvSpPr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solidFill>
              <a:schemeClr val="accent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6"/>
            <p:cNvSpPr txBox="1"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books – seasons / weather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Listening walks outside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Recording what they see outside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6"/>
            <p:cNvSpPr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solidFill>
              <a:srgbClr val="C55A1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" name="Google Shape;222;p6"/>
            <p:cNvSpPr txBox="1"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Links to real life experiences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Seasonal changes (Geography)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Weather around the World (Science)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Exploring Ice and melting (science)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Animals around the world – Arctic and Antarctic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Hibernation</a:t>
              </a:r>
              <a:endParaRPr/>
            </a:p>
          </p:txBody>
        </p:sp>
        <p:sp>
          <p:nvSpPr>
            <p:cNvPr id="223" name="Google Shape;223;p6"/>
            <p:cNvSpPr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6"/>
            <p:cNvSpPr txBox="1"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Act out familiar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Seasons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 / paint observational pictures  (art)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Role play / Small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Natural resources for Art – making faces (Andy Goldsworthy link)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Exploring colours and colour mixing (art)</a:t>
              </a: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7"/>
          <p:cNvSpPr txBox="1"/>
          <p:nvPr>
            <p:ph type="title"/>
          </p:nvPr>
        </p:nvSpPr>
        <p:spPr>
          <a:xfrm>
            <a:off x="838200" y="365125"/>
            <a:ext cx="654745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b="1" lang="en-GB" sz="4000"/>
              <a:t>All Creatures Great and Small</a:t>
            </a:r>
            <a:endParaRPr b="1" sz="4000"/>
          </a:p>
        </p:txBody>
      </p:sp>
      <p:grpSp>
        <p:nvGrpSpPr>
          <p:cNvPr id="230" name="Google Shape;230;p7"/>
          <p:cNvGrpSpPr/>
          <p:nvPr/>
        </p:nvGrpSpPr>
        <p:grpSpPr>
          <a:xfrm>
            <a:off x="1825925" y="1408981"/>
            <a:ext cx="8396375" cy="5247735"/>
            <a:chOff x="0" y="196969"/>
            <a:chExt cx="8396375" cy="5247735"/>
          </a:xfrm>
        </p:grpSpPr>
        <p:sp>
          <p:nvSpPr>
            <p:cNvPr id="231" name="Google Shape;231;p7"/>
            <p:cNvSpPr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7"/>
            <p:cNvSpPr txBox="1"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 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new vocabulary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experiences in a group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vocab: hibernation, nocturnal, habitat </a:t>
              </a: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7"/>
            <p:cNvSpPr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solidFill>
              <a:srgbClr val="B561D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7"/>
            <p:cNvSpPr txBox="1"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Moving like animals  ( PE)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Building enclosures (DT)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5" name="Google Shape;235;p7"/>
            <p:cNvSpPr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solidFill>
              <a:schemeClr val="accent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7"/>
            <p:cNvSpPr txBox="1"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Caring for the environment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Taking care of animals and insects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Turn taking / sharing resources</a:t>
              </a:r>
              <a:endParaRPr/>
            </a:p>
          </p:txBody>
        </p:sp>
        <p:sp>
          <p:nvSpPr>
            <p:cNvPr id="237" name="Google Shape;237;p7"/>
            <p:cNvSpPr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solidFill>
              <a:srgbClr val="00B0F0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7"/>
            <p:cNvSpPr txBox="1"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Comparing sizes – big, bigger, biggest, small, smaller, smallest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How many? Using 5 and 10 frames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Subitising 1-4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Counting 1-10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Patterns in nature</a:t>
              </a:r>
              <a:endParaRPr/>
            </a:p>
          </p:txBody>
        </p:sp>
        <p:sp>
          <p:nvSpPr>
            <p:cNvPr id="239" name="Google Shape;239;p7"/>
            <p:cNvSpPr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solidFill>
              <a:schemeClr val="accent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7"/>
            <p:cNvSpPr txBox="1"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Focus stories – Dear Zoo, Rumble in the Jungle, Monkey Puzzle, Owl Babies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Retell a story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Initial sounds of animals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Write labels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7"/>
            <p:cNvSpPr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solidFill>
              <a:srgbClr val="C55A1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7"/>
            <p:cNvSpPr txBox="1"/>
            <p:nvPr/>
          </p:nvSpPr>
          <p:spPr>
            <a:xfrm>
              <a:off x="5772508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Links to real life experiences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Life cycles (science)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texts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Habitats (Geography)</a:t>
              </a:r>
              <a:endParaRPr/>
            </a:p>
          </p:txBody>
        </p:sp>
        <p:sp>
          <p:nvSpPr>
            <p:cNvPr id="243" name="Google Shape;243;p7"/>
            <p:cNvSpPr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7"/>
            <p:cNvSpPr txBox="1"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9525" lIns="49525" spcFirstLastPara="1" rIns="49525" wrap="square" tIns="495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300"/>
                <a:buFont typeface="Calibri"/>
                <a:buNone/>
              </a:pPr>
              <a:r>
                <a:rPr lang="en-GB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455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Act out familiar stories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animals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Draw / paint observational pictures  (art</a:t>
              </a:r>
              <a:r>
                <a:rPr lang="en-GB" sz="1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/ computing links)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Camouflage (patterns)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Role play </a:t>
              </a:r>
              <a:endParaRPr/>
            </a:p>
            <a:p>
              <a:pPr indent="-6350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Calibri"/>
                <a:buChar char="•"/>
              </a:pPr>
              <a:r>
                <a:rPr b="0" i="0" lang="en-GB" sz="10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Small world (farm / zoo) - make up own stories</a:t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1" marL="57150" marR="0" rtl="0" algn="l">
                <a:lnSpc>
                  <a:spcPct val="90000"/>
                </a:lnSpc>
                <a:spcBef>
                  <a:spcPts val="15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Calibri"/>
                <a:buNone/>
              </a:pPr>
              <a:r>
                <a:t/>
              </a:r>
              <a:endParaRPr b="0" i="0" sz="1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Bug under magnifying glass outline" id="245" name="Google Shape;24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73375" y="365125"/>
            <a:ext cx="1115683" cy="11156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wl with solid fill" id="246" name="Google Shape;24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1743" y="5516592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wl with solid fill" id="247" name="Google Shape;24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96837" y="5717874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Owl with solid fill" id="248" name="Google Shape;24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86950" y="558847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lephant with solid fill" id="249" name="Google Shape;24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333781" y="4783348"/>
            <a:ext cx="1863304" cy="1863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8"/>
          <p:cNvSpPr txBox="1"/>
          <p:nvPr>
            <p:ph type="title"/>
          </p:nvPr>
        </p:nvSpPr>
        <p:spPr>
          <a:xfrm>
            <a:off x="838200" y="365125"/>
            <a:ext cx="5397261" cy="1339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The World Around Us</a:t>
            </a:r>
            <a:endParaRPr b="1"/>
          </a:p>
        </p:txBody>
      </p:sp>
      <p:grpSp>
        <p:nvGrpSpPr>
          <p:cNvPr id="255" name="Google Shape;255;p8"/>
          <p:cNvGrpSpPr/>
          <p:nvPr/>
        </p:nvGrpSpPr>
        <p:grpSpPr>
          <a:xfrm>
            <a:off x="1969699" y="1538377"/>
            <a:ext cx="8396375" cy="5247735"/>
            <a:chOff x="0" y="196969"/>
            <a:chExt cx="8396375" cy="5247735"/>
          </a:xfrm>
        </p:grpSpPr>
        <p:sp>
          <p:nvSpPr>
            <p:cNvPr id="256" name="Google Shape;256;p8"/>
            <p:cNvSpPr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solidFill>
              <a:schemeClr val="accent2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8"/>
            <p:cNvSpPr txBox="1"/>
            <p:nvPr/>
          </p:nvSpPr>
          <p:spPr>
            <a:xfrm>
              <a:off x="0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Communication and Language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 to stories 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Share experiences in a group</a:t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lang="en-GB" sz="1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New vocab: Earth, community, town, map, key</a:t>
              </a:r>
              <a:endParaRPr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8"/>
            <p:cNvSpPr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solidFill>
              <a:srgbClr val="B561D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8"/>
            <p:cNvSpPr txBox="1"/>
            <p:nvPr/>
          </p:nvSpPr>
          <p:spPr>
            <a:xfrm>
              <a:off x="2886254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Physical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Gross motor play outside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Fine motor activities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Building large vehicles from construction resources</a:t>
              </a:r>
              <a:endParaRPr/>
            </a:p>
          </p:txBody>
        </p:sp>
        <p:sp>
          <p:nvSpPr>
            <p:cNvPr id="260" name="Google Shape;260;p8"/>
            <p:cNvSpPr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solidFill>
              <a:schemeClr val="accent4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8"/>
            <p:cNvSpPr txBox="1"/>
            <p:nvPr/>
          </p:nvSpPr>
          <p:spPr>
            <a:xfrm>
              <a:off x="5772508" y="196969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Personal, Social and Emotional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Learning about similarities and differences</a:t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Turn taking / sharing resources / Teamwork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Respect for others</a:t>
              </a:r>
              <a:endParaRPr/>
            </a:p>
          </p:txBody>
        </p:sp>
        <p:sp>
          <p:nvSpPr>
            <p:cNvPr id="262" name="Google Shape;262;p8"/>
            <p:cNvSpPr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solidFill>
              <a:srgbClr val="00B0F0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8"/>
            <p:cNvSpPr txBox="1"/>
            <p:nvPr/>
          </p:nvSpPr>
          <p:spPr>
            <a:xfrm>
              <a:off x="0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Maths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Using 10 frames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Simple data recording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recognition to 5 and beyond</a:t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Matching numeral and amount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Number rhymes</a:t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lang="en-GB" sz="1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Positional language - on top, under, next to, in between, turn, behind, in front</a:t>
              </a:r>
              <a:endParaRPr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None/>
              </a:pPr>
              <a:r>
                <a:t/>
              </a:r>
              <a:endParaRPr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8"/>
            <p:cNvSpPr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solidFill>
              <a:schemeClr val="accent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8"/>
            <p:cNvSpPr txBox="1"/>
            <p:nvPr/>
          </p:nvSpPr>
          <p:spPr>
            <a:xfrm>
              <a:off x="2886254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Literacy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Non-fiction books – seasons / weather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Listening walks outside</a:t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lang="en-GB" sz="1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Key texts: Martha maps it out, Granny goes to market, Around the World we go, </a:t>
              </a:r>
              <a:r>
                <a:rPr lang="en-GB" sz="1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Walking</a:t>
              </a:r>
              <a:r>
                <a:rPr lang="en-GB" sz="11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through the Jungle.</a:t>
              </a:r>
              <a:endParaRPr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8"/>
            <p:cNvSpPr/>
            <p:nvPr/>
          </p:nvSpPr>
          <p:spPr>
            <a:xfrm>
              <a:off x="5727535" y="2033676"/>
              <a:ext cx="2623867" cy="1574320"/>
            </a:xfrm>
            <a:prstGeom prst="rect">
              <a:avLst/>
            </a:prstGeom>
            <a:solidFill>
              <a:srgbClr val="C55A1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8"/>
            <p:cNvSpPr txBox="1"/>
            <p:nvPr/>
          </p:nvSpPr>
          <p:spPr>
            <a:xfrm>
              <a:off x="5727535" y="2033676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the World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Links to real life experiences 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World we live in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Helping the environment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Our local area – Ware (Geography)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Maps and keys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Exploring materials –  magnets (science)</a:t>
              </a:r>
              <a:endParaRPr/>
            </a:p>
          </p:txBody>
        </p:sp>
        <p:sp>
          <p:nvSpPr>
            <p:cNvPr id="268" name="Google Shape;268;p8"/>
            <p:cNvSpPr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8"/>
            <p:cNvSpPr txBox="1"/>
            <p:nvPr/>
          </p:nvSpPr>
          <p:spPr>
            <a:xfrm>
              <a:off x="2886254" y="3870384"/>
              <a:ext cx="2623867" cy="157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53325" lIns="53325" spcFirstLastPara="1" rIns="53325" wrap="square" tIns="533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Calibri"/>
                <a:buNone/>
              </a:pPr>
              <a:r>
                <a:rPr lang="en-GB" sz="1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Expressive Art and Design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Make own maps</a:t>
              </a:r>
              <a:endParaRPr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Learn songs linked to travel (music)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Go on a Journey</a:t>
              </a:r>
              <a:endParaRPr/>
            </a:p>
            <a:p>
              <a:pPr indent="-6985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Calibri"/>
                <a:buChar char="•"/>
              </a:pPr>
              <a:r>
                <a:rPr b="0" i="0" lang="en-GB" sz="11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Role play / Small world</a:t>
              </a:r>
              <a:endParaRPr/>
            </a:p>
            <a:p>
              <a:pPr indent="0" lvl="1" marL="57150" marR="0" rtl="0" algn="l">
                <a:lnSpc>
                  <a:spcPct val="90000"/>
                </a:lnSpc>
                <a:spcBef>
                  <a:spcPts val="16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Calibri"/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Globe outline" id="270" name="Google Shape;27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36989" y="139461"/>
            <a:ext cx="1920815" cy="19064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reasure Map with solid fill" id="271" name="Google Shape;271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24116" y="4703689"/>
            <a:ext cx="1917291" cy="19172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2023-12-08T16:25:13Z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0x010100E264C51A845C5F42B96DEA74BDDE312B</vt:lpwstr>
  </property>
  <property fmtid="{D5CDD505-2E9C-101B-9397-08002B2CF9AE}" pid="3" name="MediaServiceImageTags">
    <vt:lpwstr/>
  </property>
</Properties>
</file>