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83" r:id="rId5"/>
    <p:sldId id="285" r:id="rId6"/>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3" d="100"/>
          <a:sy n="83" d="100"/>
        </p:scale>
        <p:origin x="600" y="-32"/>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16/01/2026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2D8F38C-0513-424D-9F07-ACE2DBD6F960}" type="slidenum">
              <a:rPr lang="en-GB" smtClean="0"/>
              <a:t>2</a:t>
            </a:fld>
            <a:endParaRPr lang="en-GB"/>
          </a:p>
        </p:txBody>
      </p:sp>
    </p:spTree>
    <p:extLst>
      <p:ext uri="{BB962C8B-B14F-4D97-AF65-F5344CB8AC3E}">
        <p14:creationId xmlns:p14="http://schemas.microsoft.com/office/powerpoint/2010/main" val="36852063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16/01/2026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16/01/2026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16/01/2026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16/01/2026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16/01/2026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16/01/2026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svg"/><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dirty="0">
                <a:latin typeface="Century Gothic" panose="020B0502020202020204" pitchFamily="34" charset="0"/>
              </a:rPr>
              <a:t> KINGSHILL 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2567082059"/>
              </p:ext>
            </p:extLst>
          </p:nvPr>
        </p:nvGraphicFramePr>
        <p:xfrm>
          <a:off x="1434808" y="745061"/>
          <a:ext cx="7741650" cy="183934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schemeClr val="tx1"/>
                          </a:solidFill>
                          <a:latin typeface="Century Gothic" panose="020B0502020202020204" pitchFamily="34" charset="0"/>
                        </a:rPr>
                        <a:t>Macaroni</a:t>
                      </a:r>
                    </a:p>
                    <a:p>
                      <a:pPr algn="ctr"/>
                      <a:r>
                        <a:rPr lang="en-GB" sz="750" b="0" dirty="0">
                          <a:solidFill>
                            <a:schemeClr val="tx1"/>
                          </a:solidFill>
                          <a:latin typeface="Century Gothic" panose="020B0502020202020204" pitchFamily="34" charset="0"/>
                        </a:rPr>
                        <a:t> Cheese</a:t>
                      </a:r>
                      <a:r>
                        <a:rPr kumimoji="0" lang="en-GB" sz="75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 </a:t>
                      </a:r>
                      <a:endParaRPr lang="en-GB" sz="750" b="0" dirty="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b="0" dirty="0">
                          <a:solidFill>
                            <a:schemeClr val="tx1"/>
                          </a:solidFill>
                          <a:latin typeface="Century Gothic" panose="020B0502020202020204" pitchFamily="34" charset="0"/>
                        </a:rPr>
                        <a:t>Pork </a:t>
                      </a:r>
                    </a:p>
                    <a:p>
                      <a:pPr algn="ctr"/>
                      <a:r>
                        <a:rPr lang="en-GB" sz="750" b="0" dirty="0">
                          <a:solidFill>
                            <a:schemeClr val="tx1"/>
                          </a:solidFill>
                          <a:latin typeface="Century Gothic" panose="020B0502020202020204" pitchFamily="34" charset="0"/>
                        </a:rPr>
                        <a:t>Sausage Roll with Potato Wedges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prstClr val="black"/>
                          </a:solidFill>
                          <a:latin typeface="Century Gothic" panose="020B0502020202020204" pitchFamily="34" charset="0"/>
                        </a:rPr>
                        <a:t>Roast </a:t>
                      </a:r>
                      <a:r>
                        <a:rPr lang="en-GB" sz="750" b="0" dirty="0">
                          <a:solidFill>
                            <a:schemeClr val="tx1"/>
                          </a:solidFill>
                          <a:latin typeface="Century Gothic" panose="020B0502020202020204" pitchFamily="34" charset="0"/>
                        </a:rPr>
                        <a:t>Chicken</a:t>
                      </a:r>
                      <a:r>
                        <a:rPr lang="en-GB" sz="750" b="0" dirty="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prstClr val="black"/>
                          </a:solidFill>
                          <a:latin typeface="Century Gothic" panose="020B0502020202020204" pitchFamily="34" charset="0"/>
                        </a:rPr>
                        <a:t>&amp; Gravy</a:t>
                      </a:r>
                      <a:endPar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5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50" b="0" i="0" u="none" strike="noStrike" noProof="0">
                          <a:solidFill>
                            <a:schemeClr val="tx1"/>
                          </a:solidFill>
                          <a:latin typeface="Century Gothic" panose="020B0502020202020204" pitchFamily="34" charset="0"/>
                        </a:rPr>
                        <a:t>Bolognaise</a:t>
                      </a:r>
                      <a:endParaRPr lang="en-US" sz="750" b="0" i="0" u="none" strike="noStrike" noProof="0">
                        <a:solidFill>
                          <a:schemeClr val="tx1"/>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schemeClr val="tx1"/>
                          </a:solidFill>
                          <a:latin typeface="Century Gothic" panose="020B0502020202020204" pitchFamily="34" charset="0"/>
                        </a:rPr>
                        <a:t>Fishfingers with Chips &amp; Tomato Sauce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3892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50" b="0" i="0" u="none" strike="noStrike" noProof="0" dirty="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50" b="0" i="0" u="none" strike="noStrike" noProof="0" dirty="0">
                          <a:solidFill>
                            <a:schemeClr val="tx1"/>
                          </a:solidFill>
                          <a:latin typeface="Century Gothic" panose="020B0502020202020204" pitchFamily="34" charset="0"/>
                        </a:rPr>
                        <a:t>with Rice</a:t>
                      </a:r>
                    </a:p>
                    <a:p>
                      <a:pPr algn="ctr"/>
                      <a:endParaRPr lang="en-GB" sz="750"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schemeClr val="tx1"/>
                          </a:solidFill>
                          <a:latin typeface="Century Gothic" panose="020B0502020202020204" pitchFamily="34" charset="0"/>
                        </a:rPr>
                        <a:t>Chilli with Rice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dirty="0">
                          <a:latin typeface="Century Gothic" panose="020B0502020202020204" pitchFamily="34" charset="0"/>
                        </a:rPr>
                        <a:t>Roasted Quorn, </a:t>
                      </a:r>
                    </a:p>
                    <a:p>
                      <a:pPr algn="ctr"/>
                      <a:r>
                        <a:rPr lang="en-GB" sz="750" dirty="0">
                          <a:latin typeface="Century Gothic" panose="020B0502020202020204" pitchFamily="34" charset="0"/>
                        </a:rPr>
                        <a:t>Roast Potatoes, &amp; Gravy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i="0" u="none" strike="noStrike" noProof="0" dirty="0">
                          <a:solidFill>
                            <a:schemeClr val="tx1"/>
                          </a:solidFill>
                          <a:latin typeface="Century Gothic" panose="020B0502020202020204" pitchFamily="34" charset="0"/>
                        </a:rPr>
                        <a:t>Smokey Bean Burger with </a:t>
                      </a:r>
                      <a:r>
                        <a:rPr lang="en-US" sz="750" b="0" i="0" u="none" strike="noStrike" noProof="0" dirty="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50" b="0" i="0" u="none" strike="noStrike" noProof="0" dirty="0">
                          <a:solidFill>
                            <a:schemeClr val="tx1"/>
                          </a:solidFill>
                          <a:latin typeface="Century Gothic" panose="020B0502020202020204" pitchFamily="34" charset="0"/>
                        </a:rPr>
                        <a:t>Tomato Sauce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75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750" b="0" i="0" u="none" strike="noStrike" noProof="0">
                          <a:solidFill>
                            <a:schemeClr val="tx1"/>
                          </a:solidFill>
                          <a:latin typeface="Century Gothic" panose="020B0502020202020204" pitchFamily="34" charset="0"/>
                        </a:rPr>
                        <a:t>with Chips &amp; Tomato Sauce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564303095"/>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750" b="1">
                          <a:solidFill>
                            <a:schemeClr val="tx1"/>
                          </a:solidFill>
                          <a:latin typeface="Century Gothic" panose="020B0502020202020204" pitchFamily="34" charset="0"/>
                        </a:rPr>
                        <a:t>NEW </a:t>
                      </a:r>
                      <a:r>
                        <a:rPr lang="en-GB" sz="750">
                          <a:latin typeface="Century Gothic" panose="020B0502020202020204" pitchFamily="34" charset="0"/>
                        </a:rPr>
                        <a:t>Banana Mousse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a:latin typeface="Century Gothic" panose="020B0502020202020204" pitchFamily="34" charset="0"/>
                        </a:rPr>
                        <a:t>Orange Drizzle Cake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dirty="0">
                          <a:latin typeface="Century Gothic" panose="020B0502020202020204" pitchFamily="34" charset="0"/>
                        </a:rPr>
                        <a:t>Fruit </a:t>
                      </a:r>
                    </a:p>
                    <a:p>
                      <a:pPr algn="ctr"/>
                      <a:r>
                        <a:rPr lang="en-GB" sz="750" dirty="0">
                          <a:latin typeface="Century Gothic" panose="020B0502020202020204" pitchFamily="34" charset="0"/>
                        </a:rPr>
                        <a:t>Platter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dirty="0">
                          <a:latin typeface="Century Gothic" panose="020B0502020202020204" pitchFamily="34" charset="0"/>
                        </a:rPr>
                        <a:t>Apple </a:t>
                      </a:r>
                    </a:p>
                    <a:p>
                      <a:pPr algn="ctr"/>
                      <a:r>
                        <a:rPr lang="en-GB" sz="750" dirty="0">
                          <a:latin typeface="Century Gothic" panose="020B0502020202020204" pitchFamily="34" charset="0"/>
                        </a:rPr>
                        <a:t>Flapjack</a:t>
                      </a:r>
                      <a:endParaRPr lang="en-GB" sz="750" dirty="0">
                        <a:highlight>
                          <a:srgbClr val="00FFFF"/>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dirty="0">
                          <a:latin typeface="Century Gothic" panose="020B0502020202020204" pitchFamily="34" charset="0"/>
                        </a:rPr>
                        <a:t>    Strawberry Jelly </a:t>
                      </a:r>
                    </a:p>
                    <a:p>
                      <a:pPr algn="ctr"/>
                      <a:r>
                        <a:rPr lang="en-GB" sz="750" dirty="0">
                          <a:latin typeface="Century Gothic" panose="020B0502020202020204" pitchFamily="34" charset="0"/>
                        </a:rPr>
                        <a:t>with Mandarins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325102389"/>
              </p:ext>
            </p:extLst>
          </p:nvPr>
        </p:nvGraphicFramePr>
        <p:xfrm>
          <a:off x="1496354" y="2467689"/>
          <a:ext cx="7741650" cy="1808953"/>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621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schemeClr val="tx1"/>
                          </a:solidFill>
                          <a:latin typeface="Century Gothic" panose="020B0502020202020204" pitchFamily="34" charset="0"/>
                        </a:rPr>
                        <a:t>with Summer Mixed Salad</a:t>
                      </a:r>
                      <a:endParaRPr lang="en-GB" sz="750"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schemeClr val="tx1"/>
                          </a:solidFill>
                          <a:latin typeface="Century Gothic" panose="020B0502020202020204" pitchFamily="34" charset="0"/>
                        </a:rPr>
                        <a:t>Beef Chilli with Rice &amp; Sweetcorn &amp; Cucumber Salsa</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schemeClr val="tx1"/>
                          </a:solidFill>
                          <a:latin typeface="Century Gothic" panose="020B0502020202020204" pitchFamily="34" charset="0"/>
                        </a:rPr>
                        <a:t>Roasted Pork Sausage, Roast Potatoes &amp; Gravy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a:solidFill>
                            <a:schemeClr val="tx1"/>
                          </a:solidFill>
                          <a:latin typeface="Century Gothic" panose="020B0502020202020204" pitchFamily="34" charset="0"/>
                        </a:rPr>
                        <a:t>&amp; Salad</a:t>
                      </a:r>
                      <a:endParaRPr lang="en-US" sz="750" b="0" i="0" u="none" strike="noStrike" noProof="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75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50" b="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3895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a:solidFill>
                            <a:schemeClr val="tx1"/>
                          </a:solidFill>
                          <a:latin typeface="Century Gothic" panose="020B0502020202020204" pitchFamily="34" charset="0"/>
                        </a:rPr>
                        <a:t>with Rice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i="0" u="none" strike="noStrike" noProof="0" dirty="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i="0" u="none" strike="noStrike" noProof="0" dirty="0">
                          <a:solidFill>
                            <a:schemeClr val="tx1"/>
                          </a:solidFill>
                          <a:latin typeface="Century Gothic" panose="020B0502020202020204" pitchFamily="34" charset="0"/>
                        </a:rPr>
                        <a:t>Meatballs in a Tomato Sauce</a:t>
                      </a:r>
                      <a:endParaRPr lang="en-GB" sz="750" b="0" dirty="0">
                        <a:solidFill>
                          <a:schemeClr val="tx1"/>
                        </a:solidFill>
                        <a:highlight>
                          <a:srgbClr val="00FFFF"/>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dirty="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50" i="0" dirty="0">
                          <a:latin typeface="Century Gothic" panose="020B0502020202020204" pitchFamily="34" charset="0"/>
                        </a:rPr>
                        <a:t>Roast Potatoes </a:t>
                      </a:r>
                      <a:r>
                        <a:rPr lang="en-GB" sz="750" dirty="0">
                          <a:latin typeface="Century Gothic" panose="020B0502020202020204" pitchFamily="34" charset="0"/>
                        </a:rPr>
                        <a:t>&amp; Gravy</a:t>
                      </a:r>
                      <a:endParaRPr lang="en-US" sz="750" b="1" i="0" u="none" strike="noStrike" noProof="0" dirty="0">
                        <a:solidFill>
                          <a:srgbClr val="00B050"/>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i="0" u="none" strike="noStrike" noProof="0" dirty="0">
                          <a:solidFill>
                            <a:schemeClr val="tx1"/>
                          </a:solidFill>
                          <a:latin typeface="Century Gothic" panose="020B0502020202020204" pitchFamily="34" charset="0"/>
                        </a:rPr>
                        <a:t>Greek Spinach &amp; Cheese Whirl </a:t>
                      </a:r>
                      <a:r>
                        <a:rPr lang="en-GB" sz="750" b="0" dirty="0">
                          <a:solidFill>
                            <a:schemeClr val="tx1"/>
                          </a:solidFill>
                          <a:latin typeface="Century Gothic" panose="020B0502020202020204" pitchFamily="34" charset="0"/>
                        </a:rPr>
                        <a:t>with Herby Rice, Tzatziki &amp; Salad</a:t>
                      </a:r>
                      <a:endParaRPr lang="en-GB" sz="750" b="0" i="0" u="none" strike="noStrike" noProof="0" dirty="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1">
                          <a:latin typeface="Century Gothic" panose="020B0502020202020204" pitchFamily="34" charset="0"/>
                        </a:rPr>
                        <a:t>NEW </a:t>
                      </a:r>
                      <a:r>
                        <a:rPr lang="en-GB" sz="75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50" b="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450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360789603"/>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750" dirty="0">
                          <a:latin typeface="Century Gothic" panose="020B0502020202020204" pitchFamily="34" charset="0"/>
                        </a:rPr>
                        <a:t>Iced Vanilla Sponge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dirty="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50" b="0" dirty="0">
                        <a:highlight>
                          <a:srgbClr val="00FFFF"/>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dirty="0">
                          <a:latin typeface="Century Gothic" panose="020B0502020202020204" pitchFamily="34" charset="0"/>
                        </a:rPr>
                        <a:t>Freshly Chopped </a:t>
                      </a:r>
                    </a:p>
                    <a:p>
                      <a:pPr algn="ctr"/>
                      <a:r>
                        <a:rPr lang="en-GB" sz="750" dirty="0">
                          <a:latin typeface="Century Gothic" panose="020B0502020202020204" pitchFamily="34" charset="0"/>
                        </a:rPr>
                        <a:t>Fruit Salad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dirty="0">
                          <a:latin typeface="Century Gothic" panose="020B0502020202020204" pitchFamily="34" charset="0"/>
                        </a:rPr>
                        <a:t>Jam &amp; Coconut Sponge with Custard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dirty="0">
                          <a:latin typeface="Century Gothic" panose="020B0502020202020204" pitchFamily="34" charset="0"/>
                        </a:rPr>
                        <a:t>Oaty </a:t>
                      </a:r>
                    </a:p>
                    <a:p>
                      <a:pPr algn="ctr"/>
                      <a:r>
                        <a:rPr lang="en-GB" sz="750" dirty="0">
                          <a:latin typeface="Century Gothic" panose="020B0502020202020204" pitchFamily="34" charset="0"/>
                        </a:rPr>
                        <a:t>Cookie</a:t>
                      </a:r>
                    </a:p>
                    <a:p>
                      <a:pPr algn="ctr"/>
                      <a:endParaRPr lang="en-GB" sz="750"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3365849262"/>
              </p:ext>
            </p:extLst>
          </p:nvPr>
        </p:nvGraphicFramePr>
        <p:xfrm>
          <a:off x="1468712" y="4218859"/>
          <a:ext cx="7741650" cy="1587054"/>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schemeClr val="tx1"/>
                          </a:solidFill>
                          <a:latin typeface="Century Gothic" panose="020B0502020202020204" pitchFamily="34" charset="0"/>
                        </a:rPr>
                        <a:t>Tomato Pasta</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5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50" b="0" i="0" u="none" strike="noStrike" noProof="0">
                          <a:solidFill>
                            <a:schemeClr val="tx1"/>
                          </a:solidFill>
                          <a:latin typeface="Century Gothic" panose="020B0502020202020204" pitchFamily="34" charset="0"/>
                        </a:rPr>
                        <a:t>with Potato Wedges &amp; Rainbow Slaw</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dirty="0">
                          <a:solidFill>
                            <a:schemeClr val="tx1"/>
                          </a:solidFill>
                          <a:latin typeface="Century Gothic" panose="020B0502020202020204" pitchFamily="34" charset="0"/>
                        </a:rPr>
                        <a:t>Roast Chicken, Mashed Potatoes &amp; Gravy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a:solidFill>
                            <a:schemeClr val="tx1"/>
                          </a:solidFill>
                          <a:latin typeface="Century Gothic" panose="020B0502020202020204" pitchFamily="34" charset="0"/>
                        </a:rPr>
                        <a:t>Chef Shilpa’s Chicken Korma with Rice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a:solidFill>
                            <a:schemeClr val="tx1"/>
                          </a:solidFill>
                          <a:latin typeface="Century Gothic" panose="020B0502020202020204" pitchFamily="34" charset="0"/>
                        </a:rPr>
                        <a:t>Fishfingers with Chips &amp; Tomato Sauce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1" i="0" u="none" strike="noStrike" noProof="0">
                          <a:solidFill>
                            <a:schemeClr val="tx1"/>
                          </a:solidFill>
                          <a:latin typeface="Century Gothic" panose="020B0502020202020204" pitchFamily="34" charset="0"/>
                        </a:rPr>
                        <a:t>NEW </a:t>
                      </a:r>
                      <a:r>
                        <a:rPr lang="en-GB" sz="750" b="0" i="0" u="none" strike="noStrike" noProof="0">
                          <a:solidFill>
                            <a:schemeClr val="tx1"/>
                          </a:solidFill>
                          <a:latin typeface="Century Gothic" panose="020B0502020202020204" pitchFamily="34" charset="0"/>
                        </a:rPr>
                        <a:t>Chinese Vegetable Noodles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a:solidFill>
                            <a:schemeClr val="tx1"/>
                          </a:solidFill>
                          <a:latin typeface="Century Gothic" panose="020B0502020202020204" pitchFamily="34" charset="0"/>
                        </a:rPr>
                        <a:t>Mexican Bean Roll with New Potatoes &amp; Rainbow Slaw</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50" b="0" i="0" u="none" strike="noStrike" noProof="0">
                          <a:solidFill>
                            <a:schemeClr val="tx1"/>
                          </a:solidFill>
                          <a:latin typeface="Century Gothic" panose="020B0502020202020204" pitchFamily="34" charset="0"/>
                        </a:rPr>
                        <a:t>Vegetable Loaf with Stuffing, Mashed Potatoes &amp; Gravy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50" b="0" i="0" u="none" strike="noStrike" noProof="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a:latin typeface="Century Gothic" panose="020B0502020202020204" pitchFamily="34" charset="0"/>
                        </a:rPr>
                        <a:t> </a:t>
                      </a:r>
                      <a:r>
                        <a:rPr lang="en-GB" sz="750" dirty="0">
                          <a:latin typeface="Century Gothic" panose="020B0502020202020204" pitchFamily="34" charset="0"/>
                        </a:rPr>
                        <a:t>Sausage and Bean Hotpot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598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Jacket Potato with Filling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3766847206"/>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750">
                          <a:latin typeface="Century Gothic" panose="020B0502020202020204" pitchFamily="34" charset="0"/>
                        </a:rPr>
                        <a:t>Pineapple Upside Down Cake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a:latin typeface="Century Gothic" panose="020B0502020202020204" pitchFamily="34" charset="0"/>
                        </a:rPr>
                        <a:t>Cheese &amp; Crackers</a:t>
                      </a:r>
                    </a:p>
                    <a:p>
                      <a:pPr algn="ctr"/>
                      <a:endParaRPr lang="en-GB" sz="75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a:latin typeface="Century Gothic" panose="020B0502020202020204" pitchFamily="34" charset="0"/>
                        </a:rPr>
                        <a:t>Fruit Medley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50" b="0">
                          <a:latin typeface="Century Gothic" panose="020B0502020202020204" pitchFamily="34" charset="0"/>
                        </a:rPr>
                        <a:t>Strawberry and Apple Crumble with Custard</a:t>
                      </a:r>
                      <a:endParaRPr lang="en-GB" sz="75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50" dirty="0">
                          <a:latin typeface="Century Gothic" panose="020B0502020202020204" pitchFamily="34" charset="0"/>
                        </a:rPr>
                        <a:t>Vanilla </a:t>
                      </a:r>
                    </a:p>
                    <a:p>
                      <a:pPr algn="ctr"/>
                      <a:r>
                        <a:rPr lang="en-GB" sz="750" dirty="0">
                          <a:latin typeface="Century Gothic" panose="020B0502020202020204" pitchFamily="34" charset="0"/>
                        </a:rPr>
                        <a:t>Shortbread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607595" y="316748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4313219" y="2756288"/>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581235" y="149983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47986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193291" y="319821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635030" y="315616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38904" y="48246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14507" y="48376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581235" y="481357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671367" y="427673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820905" y="225414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293413" y="223569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05525" y="223336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267790" y="1024304"/>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6039485" y="4086716"/>
            <a:ext cx="276692" cy="239301"/>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16" name="TextBox 15">
            <a:extLst>
              <a:ext uri="{FF2B5EF4-FFF2-40B4-BE49-F238E27FC236}">
                <a16:creationId xmlns:a16="http://schemas.microsoft.com/office/drawing/2014/main" id="{B5C670B5-025A-CEF1-16BD-EC15DE89F5D8}"/>
              </a:ext>
            </a:extLst>
          </p:cNvPr>
          <p:cNvSpPr txBox="1"/>
          <p:nvPr/>
        </p:nvSpPr>
        <p:spPr>
          <a:xfrm>
            <a:off x="883324" y="844561"/>
            <a:ext cx="605590" cy="156966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Red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Option</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Yellow</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Green 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Dessert</a:t>
            </a:r>
            <a:endParaRPr kumimoji="0" lang="en-GB" sz="900" b="1" i="0" u="none" strike="noStrike" kern="1200" cap="none" spc="0" normalizeH="0" baseline="0" noProof="0" dirty="0">
              <a:ln>
                <a:noFill/>
              </a:ln>
              <a:solidFill>
                <a:prstClr val="black"/>
              </a:solidFill>
              <a:effectLst/>
              <a:uLnTx/>
              <a:uFillTx/>
              <a:latin typeface="Century Gothic" panose="020B0502020202020204" pitchFamily="34" charset="0"/>
            </a:endParaRPr>
          </a:p>
        </p:txBody>
      </p:sp>
      <p:sp>
        <p:nvSpPr>
          <p:cNvPr id="17" name="TextBox 16">
            <a:extLst>
              <a:ext uri="{FF2B5EF4-FFF2-40B4-BE49-F238E27FC236}">
                <a16:creationId xmlns:a16="http://schemas.microsoft.com/office/drawing/2014/main" id="{BCD9544B-1B11-E2B1-7565-DD991CF65B47}"/>
              </a:ext>
            </a:extLst>
          </p:cNvPr>
          <p:cNvSpPr txBox="1"/>
          <p:nvPr/>
        </p:nvSpPr>
        <p:spPr>
          <a:xfrm>
            <a:off x="809313" y="2550831"/>
            <a:ext cx="668177" cy="156966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Red</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Option</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Yellow</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Green 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Dessert</a:t>
            </a:r>
            <a:endParaRPr kumimoji="0" lang="en-GB" sz="900" b="1" i="0" u="none" strike="noStrike" kern="1200" cap="none" spc="0" normalizeH="0" baseline="0" noProof="0" dirty="0">
              <a:ln>
                <a:noFill/>
              </a:ln>
              <a:solidFill>
                <a:prstClr val="black"/>
              </a:solidFill>
              <a:effectLst/>
              <a:uLnTx/>
              <a:uFillTx/>
              <a:latin typeface="Century Gothic" panose="020B0502020202020204" pitchFamily="34" charset="0"/>
            </a:endParaRPr>
          </a:p>
        </p:txBody>
      </p:sp>
      <p:sp>
        <p:nvSpPr>
          <p:cNvPr id="34" name="TextBox 33">
            <a:extLst>
              <a:ext uri="{FF2B5EF4-FFF2-40B4-BE49-F238E27FC236}">
                <a16:creationId xmlns:a16="http://schemas.microsoft.com/office/drawing/2014/main" id="{E8B04E8B-A9AD-62D9-8CAE-2B72B9061A18}"/>
              </a:ext>
            </a:extLst>
          </p:cNvPr>
          <p:cNvSpPr txBox="1"/>
          <p:nvPr/>
        </p:nvSpPr>
        <p:spPr>
          <a:xfrm>
            <a:off x="789318" y="4198409"/>
            <a:ext cx="668177" cy="156966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Red</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Option</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Yellow</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Green 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Dessert</a:t>
            </a:r>
            <a:endParaRPr kumimoji="0" lang="en-GB" sz="900" b="1" i="0" u="none" strike="noStrike" kern="1200" cap="none" spc="0" normalizeH="0" baseline="0" noProof="0" dirty="0">
              <a:ln>
                <a:noFill/>
              </a:ln>
              <a:solidFill>
                <a:prstClr val="black"/>
              </a:solidFill>
              <a:effectLst/>
              <a:uLnTx/>
              <a:uFillTx/>
              <a:latin typeface="Century Gothic" panose="020B0502020202020204" pitchFamily="34" charset="0"/>
            </a:endParaRPr>
          </a:p>
        </p:txBody>
      </p:sp>
      <p:sp>
        <p:nvSpPr>
          <p:cNvPr id="29" name="TextBox 28">
            <a:extLst>
              <a:ext uri="{FF2B5EF4-FFF2-40B4-BE49-F238E27FC236}">
                <a16:creationId xmlns:a16="http://schemas.microsoft.com/office/drawing/2014/main" id="{76F78BD6-17FF-4877-C520-D9F786788B5D}"/>
              </a:ext>
            </a:extLst>
          </p:cNvPr>
          <p:cNvSpPr txBox="1"/>
          <p:nvPr/>
        </p:nvSpPr>
        <p:spPr>
          <a:xfrm>
            <a:off x="135613" y="1381816"/>
            <a:ext cx="804249" cy="113877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50" b="1" i="0" u="none" strike="noStrike" kern="1200" cap="none" spc="0" normalizeH="0" baseline="0" noProof="0" dirty="0">
                <a:ln>
                  <a:noFill/>
                </a:ln>
                <a:solidFill>
                  <a:prstClr val="white"/>
                </a:solidFill>
                <a:effectLst/>
                <a:uLnTx/>
                <a:uFillTx/>
                <a:latin typeface="Century Gothic"/>
                <a:ea typeface="+mn-ea"/>
                <a:cs typeface="+mn-cs"/>
              </a:rPr>
              <a:t>1</a:t>
            </a:r>
            <a:r>
              <a:rPr kumimoji="0" lang="en-GB" sz="850" b="1" i="0" u="none" strike="noStrike" kern="1200" cap="none" spc="0" normalizeH="0" baseline="0" noProof="0" dirty="0">
                <a:ln>
                  <a:noFill/>
                </a:ln>
                <a:solidFill>
                  <a:prstClr val="white"/>
                </a:solidFill>
                <a:effectLst/>
                <a:uLnTx/>
                <a:uFillTx/>
                <a:latin typeface="Century Gothic"/>
                <a:ea typeface="+mn-ea"/>
                <a:cs typeface="+mn-cs"/>
              </a:rPr>
              <a:t>3/04/2026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04/05/2026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01/06/2026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22/06/2026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13/07/2026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07/09/2026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28/09/2026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19/10/2026</a:t>
            </a:r>
            <a:endParaRPr lang="en-GB" sz="850" dirty="0"/>
          </a:p>
        </p:txBody>
      </p:sp>
      <p:sp>
        <p:nvSpPr>
          <p:cNvPr id="58" name="TextBox 57">
            <a:extLst>
              <a:ext uri="{FF2B5EF4-FFF2-40B4-BE49-F238E27FC236}">
                <a16:creationId xmlns:a16="http://schemas.microsoft.com/office/drawing/2014/main" id="{3F052764-D2DE-A1F8-E1F0-D6455E2F1542}"/>
              </a:ext>
            </a:extLst>
          </p:cNvPr>
          <p:cNvSpPr txBox="1"/>
          <p:nvPr/>
        </p:nvSpPr>
        <p:spPr>
          <a:xfrm>
            <a:off x="113682" y="3038366"/>
            <a:ext cx="845799" cy="100796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50" b="1" i="0" u="none" strike="noStrike" kern="1200" cap="none" spc="0" normalizeH="0" baseline="0" noProof="0" dirty="0">
                <a:ln>
                  <a:noFill/>
                </a:ln>
                <a:solidFill>
                  <a:prstClr val="white"/>
                </a:solidFill>
                <a:effectLst/>
                <a:uLnTx/>
                <a:uFillTx/>
                <a:latin typeface="Century Gothic"/>
                <a:ea typeface="+mn-ea"/>
                <a:cs typeface="+mn-cs"/>
              </a:rPr>
              <a:t>2</a:t>
            </a:r>
            <a:r>
              <a:rPr kumimoji="0" lang="en-GB" sz="850" b="1" i="0" u="none" strike="noStrike" kern="1200" cap="none" spc="0" normalizeH="0" baseline="0" noProof="0" dirty="0">
                <a:ln>
                  <a:noFill/>
                </a:ln>
                <a:solidFill>
                  <a:prstClr val="white"/>
                </a:solidFill>
                <a:effectLst/>
                <a:uLnTx/>
                <a:uFillTx/>
                <a:latin typeface="Century Gothic"/>
                <a:ea typeface="+mn-ea"/>
                <a:cs typeface="+mn-cs"/>
              </a:rPr>
              <a:t>0/04/2026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11/05/2026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08/06/2026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29/06/2026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20/07/2026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14/09/2026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05/10/2026</a:t>
            </a:r>
            <a:endParaRPr lang="en-GB" sz="850" dirty="0"/>
          </a:p>
        </p:txBody>
      </p:sp>
      <p:sp>
        <p:nvSpPr>
          <p:cNvPr id="60" name="TextBox 59">
            <a:extLst>
              <a:ext uri="{FF2B5EF4-FFF2-40B4-BE49-F238E27FC236}">
                <a16:creationId xmlns:a16="http://schemas.microsoft.com/office/drawing/2014/main" id="{3B351AD6-2BE0-6048-D88C-B4F94D9CEEFF}"/>
              </a:ext>
            </a:extLst>
          </p:cNvPr>
          <p:cNvSpPr txBox="1"/>
          <p:nvPr/>
        </p:nvSpPr>
        <p:spPr>
          <a:xfrm>
            <a:off x="99500" y="4773983"/>
            <a:ext cx="845646" cy="87716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50" b="1" i="0" u="none" strike="noStrike" kern="1200" cap="none" spc="0" normalizeH="0" baseline="0" noProof="0" dirty="0">
                <a:ln>
                  <a:noFill/>
                </a:ln>
                <a:solidFill>
                  <a:prstClr val="white"/>
                </a:solidFill>
                <a:effectLst/>
                <a:uLnTx/>
                <a:uFillTx/>
                <a:latin typeface="Century Gothic"/>
                <a:ea typeface="+mn-ea"/>
                <a:cs typeface="+mn-cs"/>
              </a:rPr>
              <a:t>2</a:t>
            </a:r>
            <a:r>
              <a:rPr kumimoji="0" lang="en-GB" sz="850" b="1" i="0" u="none" strike="noStrike" kern="1200" cap="none" spc="0" normalizeH="0" baseline="0" noProof="0" dirty="0">
                <a:ln>
                  <a:noFill/>
                </a:ln>
                <a:solidFill>
                  <a:prstClr val="white"/>
                </a:solidFill>
                <a:effectLst/>
                <a:uLnTx/>
                <a:uFillTx/>
                <a:latin typeface="Century Gothic"/>
                <a:ea typeface="+mn-ea"/>
                <a:cs typeface="+mn-cs"/>
              </a:rPr>
              <a:t>7/04/2026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18/05/2026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15/06/2026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06/07/2026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21/09/2026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12/10/2026</a:t>
            </a:r>
            <a:endParaRPr lang="en-GB" sz="850" dirty="0"/>
          </a:p>
        </p:txBody>
      </p:sp>
    </p:spTree>
    <p:extLst>
      <p:ext uri="{BB962C8B-B14F-4D97-AF65-F5344CB8AC3E}">
        <p14:creationId xmlns:p14="http://schemas.microsoft.com/office/powerpoint/2010/main" val="2778804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8BC78-2C50-FBEC-8164-A752C5FDF5C8}"/>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FB02351E-47D4-6213-8CBB-D61E94449F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50" name="TextBox 42">
            <a:extLst>
              <a:ext uri="{FF2B5EF4-FFF2-40B4-BE49-F238E27FC236}">
                <a16:creationId xmlns:a16="http://schemas.microsoft.com/office/drawing/2014/main" id="{88DB3E25-834F-6058-7E1E-E67808232884}"/>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33" name="TextBox 32">
            <a:extLst>
              <a:ext uri="{FF2B5EF4-FFF2-40B4-BE49-F238E27FC236}">
                <a16:creationId xmlns:a16="http://schemas.microsoft.com/office/drawing/2014/main" id="{44C86E20-F4C8-4401-E4AB-FBD9BC63C29D}"/>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34" name="TextBox 33">
            <a:extLst>
              <a:ext uri="{FF2B5EF4-FFF2-40B4-BE49-F238E27FC236}">
                <a16:creationId xmlns:a16="http://schemas.microsoft.com/office/drawing/2014/main" id="{79C93C27-4FA9-086F-D083-58AA45D21726}"/>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26" name="Freeform 23">
            <a:extLst>
              <a:ext uri="{FF2B5EF4-FFF2-40B4-BE49-F238E27FC236}">
                <a16:creationId xmlns:a16="http://schemas.microsoft.com/office/drawing/2014/main" id="{8DF591EE-8A16-590B-29D4-5691B7B0A459}"/>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D57B85D2-6D0F-1ED2-ECCE-643F396DAE33}"/>
              </a:ext>
            </a:extLst>
          </p:cNvPr>
          <p:cNvSpPr/>
          <p:nvPr/>
        </p:nvSpPr>
        <p:spPr>
          <a:xfrm>
            <a:off x="9295038" y="2802212"/>
            <a:ext cx="328419" cy="247672"/>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A2DE1848-3777-88AF-7AF2-8A8C2745C590}"/>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EC87D1F9-7EE7-8D52-10A5-8D7F8A5A013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94ABA1B6-E1FC-5EF9-B721-EF48A289636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56C5905F-472C-53CE-489E-CDBEE666567B}"/>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57FB291F-09FC-06C5-FAA5-4440F7E98CE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3924D7BD-3BDB-5BED-21AE-DC5C66F012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3A6FB8CF-30B8-E0F4-1912-96713C23F305}"/>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04944C59-8A2A-B8B3-396E-174D731F96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31C0EBAF-222A-4C6C-6A57-45B70A4238C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DDA1445E-AB77-7028-EA09-D176E3A874E4}"/>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4179F1F4-5C77-BF4C-CAF8-25CC4E6AC2DC}"/>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5E92E1C4-DEA2-55A7-97A3-3EBCC1694537}"/>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DC3BC114-EFB1-AB17-E114-04F744335273}"/>
              </a:ext>
            </a:extLst>
          </p:cNvPr>
          <p:cNvSpPr txBox="1"/>
          <p:nvPr/>
        </p:nvSpPr>
        <p:spPr>
          <a:xfrm>
            <a:off x="2632812" y="108610"/>
            <a:ext cx="4640376" cy="369332"/>
          </a:xfrm>
          <a:prstGeom prst="rect">
            <a:avLst/>
          </a:prstGeom>
          <a:noFill/>
        </p:spPr>
        <p:txBody>
          <a:bodyPr wrap="square" rtlCol="0">
            <a:spAutoFit/>
          </a:bodyPr>
          <a:lstStyle/>
          <a:p>
            <a:pPr algn="ctr"/>
            <a:r>
              <a:rPr lang="en-GB" b="1" dirty="0">
                <a:latin typeface="Century Gothic" panose="020B0502020202020204" pitchFamily="34" charset="0"/>
              </a:rPr>
              <a:t> SPRING SUMMER MENU 2026</a:t>
            </a:r>
          </a:p>
        </p:txBody>
      </p:sp>
      <p:graphicFrame>
        <p:nvGraphicFramePr>
          <p:cNvPr id="14" name="Table 13">
            <a:extLst>
              <a:ext uri="{FF2B5EF4-FFF2-40B4-BE49-F238E27FC236}">
                <a16:creationId xmlns:a16="http://schemas.microsoft.com/office/drawing/2014/main" id="{20AE8F23-63B1-E7B7-560A-BEC0F3B47127}"/>
              </a:ext>
            </a:extLst>
          </p:cNvPr>
          <p:cNvGraphicFramePr>
            <a:graphicFrameLocks noGrp="1"/>
          </p:cNvGraphicFramePr>
          <p:nvPr>
            <p:extLst>
              <p:ext uri="{D42A27DB-BD31-4B8C-83A1-F6EECF244321}">
                <p14:modId xmlns:p14="http://schemas.microsoft.com/office/powerpoint/2010/main" val="322165410"/>
              </p:ext>
            </p:extLst>
          </p:nvPr>
        </p:nvGraphicFramePr>
        <p:xfrm>
          <a:off x="1419247" y="777391"/>
          <a:ext cx="7741650" cy="1724864"/>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645407">
                  <a:extLst>
                    <a:ext uri="{9D8B030D-6E8A-4147-A177-3AD203B41FA5}">
                      <a16:colId xmlns:a16="http://schemas.microsoft.com/office/drawing/2014/main" val="3470962500"/>
                    </a:ext>
                  </a:extLst>
                </a:gridCol>
                <a:gridCol w="1451253">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8566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schemeClr val="tx1"/>
                          </a:solidFill>
                          <a:latin typeface="Century Gothic"/>
                        </a:rPr>
                        <a:t>V318</a:t>
                      </a:r>
                      <a:r>
                        <a:rPr lang="en-GB" sz="650" b="0" dirty="0">
                          <a:solidFill>
                            <a:schemeClr val="tx1"/>
                          </a:solidFill>
                          <a:latin typeface="Century Gothic"/>
                        </a:rPr>
                        <a:t> Macaroni</a:t>
                      </a:r>
                    </a:p>
                    <a:p>
                      <a:pPr algn="ctr"/>
                      <a:r>
                        <a:rPr lang="en-GB" sz="650" b="0" dirty="0">
                          <a:solidFill>
                            <a:schemeClr val="tx1"/>
                          </a:solidFill>
                          <a:latin typeface="Century Gothic"/>
                        </a:rPr>
                        <a:t> Cheese</a:t>
                      </a:r>
                      <a:r>
                        <a:rPr kumimoji="0" lang="en-GB" sz="650" b="0" i="0" u="none" strike="noStrike" kern="1200" cap="none" spc="0" normalizeH="0" baseline="0" noProof="0" dirty="0">
                          <a:ln>
                            <a:noFill/>
                          </a:ln>
                          <a:solidFill>
                            <a:schemeClr val="tx1"/>
                          </a:solidFill>
                          <a:effectLst/>
                          <a:uLnTx/>
                          <a:uFillTx/>
                          <a:latin typeface="Century Gothic"/>
                          <a:ea typeface="+mn-ea"/>
                          <a:cs typeface="+mn-cs"/>
                        </a:rPr>
                        <a:t> </a:t>
                      </a:r>
                      <a:endParaRPr lang="en-GB" sz="650" b="0" dirty="0">
                        <a:solidFill>
                          <a:schemeClr val="tx1"/>
                        </a:solidFill>
                        <a:latin typeface="Century Gothic"/>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b="1" dirty="0">
                          <a:solidFill>
                            <a:schemeClr val="tx1"/>
                          </a:solidFill>
                          <a:latin typeface="Century Gothic"/>
                        </a:rPr>
                        <a:t>P24 </a:t>
                      </a:r>
                      <a:r>
                        <a:rPr lang="en-GB" sz="650" b="0" dirty="0">
                          <a:solidFill>
                            <a:schemeClr val="tx1"/>
                          </a:solidFill>
                          <a:latin typeface="Century Gothic"/>
                        </a:rPr>
                        <a:t>Phat Pasty Pork </a:t>
                      </a:r>
                    </a:p>
                    <a:p>
                      <a:pPr algn="ctr"/>
                      <a:r>
                        <a:rPr lang="en-GB" sz="650" b="0" dirty="0">
                          <a:solidFill>
                            <a:schemeClr val="tx1"/>
                          </a:solidFill>
                          <a:latin typeface="Century Gothic"/>
                        </a:rPr>
                        <a:t>Sausage Roll with </a:t>
                      </a:r>
                      <a:r>
                        <a:rPr lang="en-GB" sz="650" b="1" dirty="0">
                          <a:solidFill>
                            <a:schemeClr val="tx1"/>
                          </a:solidFill>
                          <a:latin typeface="Century Gothic"/>
                        </a:rPr>
                        <a:t>SD6</a:t>
                      </a:r>
                      <a:r>
                        <a:rPr lang="en-GB" sz="650" b="0" dirty="0">
                          <a:solidFill>
                            <a:schemeClr val="tx1"/>
                          </a:solidFill>
                          <a:latin typeface="Century Gothic"/>
                        </a:rPr>
                        <a:t> Potato Wedges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prstClr val="black"/>
                          </a:solidFill>
                          <a:latin typeface="Century Gothic"/>
                        </a:rPr>
                        <a:t>C4/ C5 </a:t>
                      </a:r>
                      <a:r>
                        <a:rPr lang="en-GB" sz="650" b="0" dirty="0">
                          <a:solidFill>
                            <a:prstClr val="black"/>
                          </a:solidFill>
                          <a:latin typeface="Century Gothic"/>
                        </a:rPr>
                        <a:t>Roast </a:t>
                      </a:r>
                      <a:r>
                        <a:rPr lang="en-GB" sz="650" b="0" dirty="0">
                          <a:solidFill>
                            <a:schemeClr val="tx1"/>
                          </a:solidFill>
                          <a:latin typeface="Century Gothic"/>
                        </a:rPr>
                        <a:t>Chicken</a:t>
                      </a:r>
                      <a:r>
                        <a:rPr lang="en-GB" sz="650" b="0" dirty="0">
                          <a:solidFill>
                            <a:prstClr val="black"/>
                          </a:solidFill>
                          <a:latin typeface="Century Gothic"/>
                        </a:rPr>
                        <a:t>, </a:t>
                      </a:r>
                      <a:r>
                        <a:rPr lang="en-GB" sz="650" b="1" dirty="0">
                          <a:solidFill>
                            <a:prstClr val="black"/>
                          </a:solidFill>
                          <a:latin typeface="Century Gothic"/>
                        </a:rPr>
                        <a:t>SD40 </a:t>
                      </a:r>
                      <a:r>
                        <a:rPr lang="en-GB" sz="650" b="0" dirty="0">
                          <a:solidFill>
                            <a:prstClr val="black"/>
                          </a:solidFill>
                          <a:latin typeface="Century Gothic"/>
                        </a:rPr>
                        <a:t>Stuffing, </a:t>
                      </a:r>
                      <a:r>
                        <a:rPr lang="en-GB" sz="650" b="1" dirty="0">
                          <a:solidFill>
                            <a:prstClr val="black"/>
                          </a:solidFill>
                          <a:latin typeface="Century Gothic"/>
                        </a:rPr>
                        <a:t>SD82 </a:t>
                      </a:r>
                      <a:r>
                        <a:rPr lang="en-GB" sz="650" b="0" dirty="0">
                          <a:solidFill>
                            <a:prstClr val="black"/>
                          </a:solidFill>
                          <a:latin typeface="Century Gothic"/>
                        </a:rPr>
                        <a:t>Roast Potatoes &amp; </a:t>
                      </a:r>
                      <a:r>
                        <a:rPr lang="en-GB" sz="650" b="1" dirty="0">
                          <a:solidFill>
                            <a:prstClr val="black"/>
                          </a:solidFill>
                          <a:latin typeface="Century Gothic"/>
                        </a:rPr>
                        <a:t>SD118</a:t>
                      </a:r>
                      <a:r>
                        <a:rPr lang="en-GB" sz="650" b="0" dirty="0">
                          <a:solidFill>
                            <a:prstClr val="black"/>
                          </a:solidFill>
                          <a:latin typeface="Century Gothic"/>
                        </a:rPr>
                        <a:t> Gravy</a:t>
                      </a:r>
                      <a:endParaRPr kumimoji="0" lang="en-GB" sz="650" b="0" i="0" u="none" strike="noStrike" kern="1200" cap="none" spc="0" normalizeH="0" baseline="0" noProof="0" dirty="0">
                        <a:ln>
                          <a:noFill/>
                        </a:ln>
                        <a:solidFill>
                          <a:prstClr val="black"/>
                        </a:solidFill>
                        <a:effectLst/>
                        <a:uLnTx/>
                        <a:uFillTx/>
                        <a:latin typeface="Century Gothic"/>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650" b="1" i="0" u="none" strike="noStrike" noProof="0">
                          <a:solidFill>
                            <a:schemeClr val="tx1"/>
                          </a:solidFill>
                          <a:latin typeface="Century Gothic"/>
                        </a:rPr>
                        <a:t>SD8 </a:t>
                      </a:r>
                      <a:r>
                        <a:rPr lang="en-US" sz="650" b="0" i="0" u="none" strike="noStrike" noProof="0">
                          <a:solidFill>
                            <a:schemeClr val="tx1"/>
                          </a:solidFill>
                          <a:latin typeface="Century Gothic"/>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650" b="1" i="0" u="none" strike="noStrike" noProof="0">
                          <a:solidFill>
                            <a:schemeClr val="tx1"/>
                          </a:solidFill>
                          <a:latin typeface="Century Gothic"/>
                        </a:rPr>
                        <a:t>B48 </a:t>
                      </a:r>
                      <a:r>
                        <a:rPr lang="en-US" sz="650" b="0" i="0" u="none" strike="noStrike" noProof="0">
                          <a:solidFill>
                            <a:schemeClr val="tx1"/>
                          </a:solidFill>
                          <a:latin typeface="Century Gothic"/>
                        </a:rPr>
                        <a:t>Bolognaise</a:t>
                      </a:r>
                      <a:endParaRPr lang="en-US" sz="650" b="0" i="0" u="none" strike="noStrike" noProof="0">
                        <a:solidFill>
                          <a:schemeClr val="tx1"/>
                        </a:solidFill>
                        <a:highlight>
                          <a:srgbClr val="FFFF00"/>
                        </a:highlight>
                        <a:latin typeface="Century Gothic"/>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schemeClr val="tx1"/>
                          </a:solidFill>
                          <a:latin typeface="Century Gothic"/>
                        </a:rPr>
                        <a:t>F6 </a:t>
                      </a:r>
                      <a:r>
                        <a:rPr lang="en-GB" sz="650" b="0" dirty="0">
                          <a:solidFill>
                            <a:schemeClr val="tx1"/>
                          </a:solidFill>
                          <a:latin typeface="Century Gothic"/>
                        </a:rPr>
                        <a:t>Fishfingers with </a:t>
                      </a:r>
                      <a:r>
                        <a:rPr lang="en-GB" sz="650" b="1" dirty="0">
                          <a:solidFill>
                            <a:schemeClr val="tx1"/>
                          </a:solidFill>
                          <a:latin typeface="Century Gothic"/>
                        </a:rPr>
                        <a:t>SD5 </a:t>
                      </a:r>
                      <a:r>
                        <a:rPr lang="en-GB" sz="650" b="0" dirty="0">
                          <a:solidFill>
                            <a:schemeClr val="tx1"/>
                          </a:solidFill>
                          <a:latin typeface="Century Gothic"/>
                        </a:rPr>
                        <a:t>Chips &amp; </a:t>
                      </a:r>
                      <a:r>
                        <a:rPr lang="en-GB" sz="650" b="1" dirty="0">
                          <a:solidFill>
                            <a:schemeClr val="tx1"/>
                          </a:solidFill>
                          <a:latin typeface="Century Gothic"/>
                        </a:rPr>
                        <a:t>SD14 </a:t>
                      </a:r>
                      <a:r>
                        <a:rPr lang="en-GB" sz="650" b="0" dirty="0">
                          <a:solidFill>
                            <a:schemeClr val="tx1"/>
                          </a:solidFill>
                          <a:latin typeface="Century Gothic"/>
                        </a:rPr>
                        <a:t>Tomato Sauce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38566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650" b="1" i="0" u="none" strike="noStrike" noProof="0" dirty="0">
                          <a:solidFill>
                            <a:schemeClr val="tx1"/>
                          </a:solidFill>
                          <a:latin typeface="Century Gothic"/>
                        </a:rPr>
                        <a:t>V321 </a:t>
                      </a:r>
                      <a:r>
                        <a:rPr lang="en-US" sz="650" b="0" i="0" u="none" strike="noStrike" noProof="0" dirty="0">
                          <a:solidFill>
                            <a:schemeClr val="tx1"/>
                          </a:solidFill>
                          <a:latin typeface="Century Gothic"/>
                        </a:rPr>
                        <a:t>Chickpea Curry with </a:t>
                      </a:r>
                      <a:r>
                        <a:rPr lang="en-GB" sz="650" b="1" dirty="0">
                          <a:solidFill>
                            <a:schemeClr val="tx1"/>
                          </a:solidFill>
                          <a:latin typeface="Century Gothic"/>
                        </a:rPr>
                        <a:t>SD84 </a:t>
                      </a:r>
                      <a:r>
                        <a:rPr lang="en-US" sz="650" b="0" i="0" u="none" strike="noStrike" noProof="0" dirty="0">
                          <a:solidFill>
                            <a:schemeClr val="tx1"/>
                          </a:solidFill>
                          <a:latin typeface="Century Gothic"/>
                        </a:rPr>
                        <a:t>Rice</a:t>
                      </a:r>
                    </a:p>
                    <a:p>
                      <a:pPr algn="ctr"/>
                      <a:endParaRPr lang="en-GB" sz="650"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schemeClr val="tx1"/>
                          </a:solidFill>
                          <a:latin typeface="Century Gothic"/>
                        </a:rPr>
                        <a:t>V309 </a:t>
                      </a:r>
                      <a:r>
                        <a:rPr lang="en-GB" sz="650" b="0" dirty="0">
                          <a:solidFill>
                            <a:schemeClr val="tx1"/>
                          </a:solidFill>
                          <a:latin typeface="Century Gothic"/>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0" dirty="0">
                          <a:solidFill>
                            <a:schemeClr val="tx1"/>
                          </a:solidFill>
                          <a:latin typeface="Century Gothic"/>
                        </a:rPr>
                        <a:t>Chilli with </a:t>
                      </a:r>
                      <a:r>
                        <a:rPr lang="en-GB" sz="650" b="1" dirty="0">
                          <a:solidFill>
                            <a:schemeClr val="tx1"/>
                          </a:solidFill>
                          <a:latin typeface="Century Gothic"/>
                        </a:rPr>
                        <a:t>SD84 </a:t>
                      </a:r>
                      <a:r>
                        <a:rPr lang="en-GB" sz="650" b="0" dirty="0">
                          <a:solidFill>
                            <a:schemeClr val="tx1"/>
                          </a:solidFill>
                          <a:latin typeface="Century Gothic"/>
                        </a:rPr>
                        <a:t>Rice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b="1" dirty="0">
                          <a:latin typeface="Century Gothic"/>
                        </a:rPr>
                        <a:t>V204 </a:t>
                      </a:r>
                      <a:r>
                        <a:rPr lang="en-GB" sz="650" dirty="0">
                          <a:latin typeface="Century Gothic"/>
                        </a:rPr>
                        <a:t>Roasted Quorn, </a:t>
                      </a:r>
                    </a:p>
                    <a:p>
                      <a:pPr algn="ctr"/>
                      <a:r>
                        <a:rPr lang="en-GB" sz="650" b="1" dirty="0">
                          <a:latin typeface="Century Gothic"/>
                        </a:rPr>
                        <a:t>SD82 </a:t>
                      </a:r>
                      <a:r>
                        <a:rPr lang="en-GB" sz="650" dirty="0">
                          <a:latin typeface="Century Gothic"/>
                        </a:rPr>
                        <a:t>Roast Potatoes, &amp; </a:t>
                      </a:r>
                      <a:r>
                        <a:rPr lang="en-GB" sz="650" b="1" dirty="0">
                          <a:latin typeface="Century Gothic"/>
                        </a:rPr>
                        <a:t>SD118 </a:t>
                      </a:r>
                      <a:r>
                        <a:rPr lang="en-GB" sz="650" dirty="0">
                          <a:latin typeface="Century Gothic"/>
                        </a:rPr>
                        <a:t>Gravy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i="0" u="none" strike="noStrike" noProof="0" dirty="0">
                          <a:solidFill>
                            <a:schemeClr val="tx1"/>
                          </a:solidFill>
                          <a:latin typeface="Century Gothic"/>
                        </a:rPr>
                        <a:t>V323 SD17 </a:t>
                      </a:r>
                      <a:r>
                        <a:rPr lang="en-GB" sz="650" b="0" i="0" u="none" strike="noStrike" noProof="0" dirty="0">
                          <a:solidFill>
                            <a:schemeClr val="tx1"/>
                          </a:solidFill>
                          <a:latin typeface="Century Gothic"/>
                        </a:rPr>
                        <a:t>Smokey Bean Burger with </a:t>
                      </a:r>
                      <a:r>
                        <a:rPr lang="en-GB" sz="650" b="1" i="0" u="none" strike="noStrike" noProof="0" dirty="0">
                          <a:solidFill>
                            <a:schemeClr val="tx1"/>
                          </a:solidFill>
                          <a:latin typeface="Century Gothic"/>
                        </a:rPr>
                        <a:t>SD6 </a:t>
                      </a:r>
                      <a:r>
                        <a:rPr lang="en-US" sz="650" b="0" i="0" u="none" strike="noStrike" noProof="0" dirty="0">
                          <a:solidFill>
                            <a:schemeClr val="tx1"/>
                          </a:solidFill>
                          <a:latin typeface="Century Gothic"/>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650" b="1" i="0" u="none" strike="noStrike" noProof="0" dirty="0">
                          <a:solidFill>
                            <a:schemeClr val="tx1"/>
                          </a:solidFill>
                          <a:latin typeface="Century Gothic"/>
                        </a:rPr>
                        <a:t>SD14 </a:t>
                      </a:r>
                      <a:r>
                        <a:rPr lang="en-US" sz="650" b="0" i="0" u="none" strike="noStrike" noProof="0" dirty="0">
                          <a:solidFill>
                            <a:schemeClr val="tx1"/>
                          </a:solidFill>
                          <a:latin typeface="Century Gothic"/>
                        </a:rPr>
                        <a:t>Tomato Sauce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650" b="1" i="0" u="none" strike="noStrike" noProof="0">
                          <a:solidFill>
                            <a:schemeClr val="tx1"/>
                          </a:solidFill>
                          <a:latin typeface="Century Gothic"/>
                        </a:rPr>
                        <a:t>V191 </a:t>
                      </a:r>
                      <a:r>
                        <a:rPr lang="en-GB" sz="650" b="0" i="0" u="none" strike="noStrike" noProof="0">
                          <a:solidFill>
                            <a:schemeClr val="tx1"/>
                          </a:solidFill>
                          <a:latin typeface="Century Gothic"/>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650" b="0" i="0" u="none" strike="noStrike" noProof="0">
                          <a:solidFill>
                            <a:schemeClr val="tx1"/>
                          </a:solidFill>
                          <a:latin typeface="Century Gothic"/>
                        </a:rPr>
                        <a:t>with </a:t>
                      </a:r>
                      <a:r>
                        <a:rPr lang="en-GB" sz="650" b="1" i="0" u="none" strike="noStrike" noProof="0">
                          <a:solidFill>
                            <a:schemeClr val="tx1"/>
                          </a:solidFill>
                          <a:latin typeface="Century Gothic"/>
                        </a:rPr>
                        <a:t>SD5 </a:t>
                      </a:r>
                      <a:r>
                        <a:rPr lang="en-GB" sz="650" b="0" i="0" u="none" strike="noStrike" noProof="0">
                          <a:solidFill>
                            <a:schemeClr val="tx1"/>
                          </a:solidFill>
                          <a:latin typeface="Century Gothic"/>
                        </a:rPr>
                        <a:t>Chips &amp; </a:t>
                      </a:r>
                      <a:r>
                        <a:rPr lang="en-GB" sz="650" b="1" i="0" u="none" strike="noStrike" noProof="0">
                          <a:solidFill>
                            <a:schemeClr val="tx1"/>
                          </a:solidFill>
                          <a:latin typeface="Century Gothic"/>
                        </a:rPr>
                        <a:t>SD14 </a:t>
                      </a:r>
                      <a:r>
                        <a:rPr lang="en-GB" sz="650" b="0" i="0" u="none" strike="noStrike" noProof="0">
                          <a:solidFill>
                            <a:schemeClr val="tx1"/>
                          </a:solidFill>
                          <a:latin typeface="Century Gothic"/>
                        </a:rPr>
                        <a:t>Tomato Sauce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18268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2080261762"/>
                  </a:ext>
                </a:extLst>
              </a:tr>
              <a:tr h="18268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68504">
                <a:tc>
                  <a:txBody>
                    <a:bodyPr/>
                    <a:lstStyle/>
                    <a:p>
                      <a:pPr algn="ctr"/>
                      <a:r>
                        <a:rPr lang="en-GB" sz="650" b="1">
                          <a:solidFill>
                            <a:schemeClr val="tx1"/>
                          </a:solidFill>
                          <a:latin typeface="Century Gothic"/>
                        </a:rPr>
                        <a:t>D269 </a:t>
                      </a:r>
                      <a:r>
                        <a:rPr lang="en-GB" sz="650">
                          <a:latin typeface="Century Gothic"/>
                        </a:rPr>
                        <a:t>Banana Mousse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b="1">
                          <a:latin typeface="Century Gothic"/>
                        </a:rPr>
                        <a:t>D182 </a:t>
                      </a:r>
                      <a:r>
                        <a:rPr lang="en-GB" sz="650">
                          <a:latin typeface="Century Gothic"/>
                        </a:rPr>
                        <a:t>Orange Drizzle Cake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b="1" dirty="0">
                          <a:latin typeface="Century Gothic"/>
                        </a:rPr>
                        <a:t>D225 </a:t>
                      </a:r>
                      <a:r>
                        <a:rPr lang="en-GB" sz="650" dirty="0">
                          <a:latin typeface="Century Gothic"/>
                        </a:rPr>
                        <a:t>Fruit </a:t>
                      </a:r>
                    </a:p>
                    <a:p>
                      <a:pPr algn="ctr"/>
                      <a:r>
                        <a:rPr lang="en-GB" sz="650" dirty="0">
                          <a:latin typeface="Century Gothic"/>
                        </a:rPr>
                        <a:t>Platter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b="1" dirty="0">
                          <a:latin typeface="Century Gothic"/>
                        </a:rPr>
                        <a:t>D171 </a:t>
                      </a:r>
                      <a:r>
                        <a:rPr lang="en-GB" sz="650" dirty="0">
                          <a:latin typeface="Century Gothic"/>
                        </a:rPr>
                        <a:t>Apple </a:t>
                      </a:r>
                    </a:p>
                    <a:p>
                      <a:pPr algn="ctr"/>
                      <a:r>
                        <a:rPr lang="en-GB" sz="650" dirty="0">
                          <a:latin typeface="Century Gothic"/>
                        </a:rPr>
                        <a:t>Flapjack</a:t>
                      </a:r>
                      <a:endParaRPr lang="en-GB" sz="650" dirty="0">
                        <a:highlight>
                          <a:srgbClr val="00FFFF"/>
                        </a:highlight>
                        <a:latin typeface="Century Gothic"/>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dirty="0">
                          <a:latin typeface="Century Gothic"/>
                        </a:rPr>
                        <a:t>   </a:t>
                      </a:r>
                      <a:r>
                        <a:rPr lang="en-GB" sz="650" b="1" dirty="0">
                          <a:latin typeface="Century Gothic"/>
                        </a:rPr>
                        <a:t>D235</a:t>
                      </a:r>
                      <a:r>
                        <a:rPr lang="en-GB" sz="650" dirty="0">
                          <a:latin typeface="Century Gothic"/>
                        </a:rPr>
                        <a:t> Strawberry Jelly </a:t>
                      </a:r>
                    </a:p>
                    <a:p>
                      <a:pPr algn="ctr"/>
                      <a:r>
                        <a:rPr lang="en-GB" sz="650" dirty="0">
                          <a:latin typeface="Century Gothic"/>
                        </a:rPr>
                        <a:t>with Mandarins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52D011C9-A789-A7BE-F507-478C4161CB45}"/>
              </a:ext>
            </a:extLst>
          </p:cNvPr>
          <p:cNvGraphicFramePr>
            <a:graphicFrameLocks noGrp="1"/>
          </p:cNvGraphicFramePr>
          <p:nvPr>
            <p:extLst>
              <p:ext uri="{D42A27DB-BD31-4B8C-83A1-F6EECF244321}">
                <p14:modId xmlns:p14="http://schemas.microsoft.com/office/powerpoint/2010/main" val="811643318"/>
              </p:ext>
            </p:extLst>
          </p:nvPr>
        </p:nvGraphicFramePr>
        <p:xfrm>
          <a:off x="1465629" y="2485559"/>
          <a:ext cx="7741650" cy="174498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497807">
                  <a:extLst>
                    <a:ext uri="{9D8B030D-6E8A-4147-A177-3AD203B41FA5}">
                      <a16:colId xmlns:a16="http://schemas.microsoft.com/office/drawing/2014/main" val="1888228126"/>
                    </a:ext>
                  </a:extLst>
                </a:gridCol>
                <a:gridCol w="1598853">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634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schemeClr val="tx1"/>
                          </a:solidFill>
                          <a:latin typeface="Century Gothic" panose="020B0502020202020204" pitchFamily="34" charset="0"/>
                        </a:rPr>
                        <a:t>V231 </a:t>
                      </a:r>
                      <a:r>
                        <a:rPr lang="en-GB" sz="650" b="0" dirty="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0" dirty="0">
                          <a:solidFill>
                            <a:schemeClr val="tx1"/>
                          </a:solidFill>
                          <a:latin typeface="Century Gothic" panose="020B0502020202020204" pitchFamily="34" charset="0"/>
                        </a:rPr>
                        <a:t>Tomato Pizza with </a:t>
                      </a:r>
                      <a:r>
                        <a:rPr lang="en-GB" sz="650" b="1" dirty="0">
                          <a:solidFill>
                            <a:schemeClr val="tx1"/>
                          </a:solidFill>
                          <a:latin typeface="Century Gothic" panose="020B0502020202020204" pitchFamily="34" charset="0"/>
                        </a:rPr>
                        <a:t>SD126 </a:t>
                      </a:r>
                      <a:r>
                        <a:rPr lang="en-GB" sz="650" b="0" dirty="0">
                          <a:solidFill>
                            <a:schemeClr val="tx1"/>
                          </a:solidFill>
                          <a:latin typeface="Century Gothic" panose="020B0502020202020204" pitchFamily="34" charset="0"/>
                        </a:rPr>
                        <a:t>Summer Mixed Salad</a:t>
                      </a:r>
                      <a:endParaRPr lang="en-GB" sz="650" b="0"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schemeClr val="tx1"/>
                          </a:solidFill>
                          <a:latin typeface="Century Gothic" panose="020B0502020202020204" pitchFamily="34" charset="0"/>
                        </a:rPr>
                        <a:t>B49 </a:t>
                      </a:r>
                      <a:r>
                        <a:rPr lang="en-GB" sz="650" b="0" dirty="0">
                          <a:solidFill>
                            <a:schemeClr val="tx1"/>
                          </a:solidFill>
                          <a:latin typeface="Century Gothic" panose="020B0502020202020204" pitchFamily="34" charset="0"/>
                        </a:rPr>
                        <a:t>Beef Chilli with </a:t>
                      </a:r>
                      <a:r>
                        <a:rPr lang="en-GB" sz="650" b="1" dirty="0">
                          <a:solidFill>
                            <a:schemeClr val="tx1"/>
                          </a:solidFill>
                          <a:latin typeface="Century Gothic" panose="020B0502020202020204" pitchFamily="34" charset="0"/>
                        </a:rPr>
                        <a:t>SD84</a:t>
                      </a:r>
                      <a:r>
                        <a:rPr lang="en-GB" sz="650" b="0" dirty="0">
                          <a:solidFill>
                            <a:schemeClr val="tx1"/>
                          </a:solidFill>
                          <a:latin typeface="Century Gothic" panose="020B0502020202020204" pitchFamily="34" charset="0"/>
                        </a:rPr>
                        <a:t> Rice &amp; </a:t>
                      </a:r>
                      <a:r>
                        <a:rPr lang="en-GB" sz="650" b="1" dirty="0">
                          <a:solidFill>
                            <a:schemeClr val="tx1"/>
                          </a:solidFill>
                          <a:latin typeface="Century Gothic" panose="020B0502020202020204" pitchFamily="34" charset="0"/>
                        </a:rPr>
                        <a:t>SB37</a:t>
                      </a:r>
                      <a:r>
                        <a:rPr lang="en-GB" sz="650" b="0" dirty="0">
                          <a:solidFill>
                            <a:schemeClr val="tx1"/>
                          </a:solidFill>
                          <a:latin typeface="Century Gothic" panose="020B0502020202020204" pitchFamily="34" charset="0"/>
                        </a:rPr>
                        <a:t> Sweetcorn &amp; Cucumber Salsa</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schemeClr val="tx1"/>
                          </a:solidFill>
                          <a:latin typeface="Century Gothic" panose="020B0502020202020204" pitchFamily="34" charset="0"/>
                        </a:rPr>
                        <a:t>P25 </a:t>
                      </a:r>
                      <a:r>
                        <a:rPr lang="en-GB" sz="650" b="0" dirty="0">
                          <a:solidFill>
                            <a:schemeClr val="tx1"/>
                          </a:solidFill>
                          <a:latin typeface="Century Gothic" panose="020B0502020202020204" pitchFamily="34" charset="0"/>
                        </a:rPr>
                        <a:t>Roasted Pork Sausage, </a:t>
                      </a:r>
                      <a:r>
                        <a:rPr lang="en-GB" sz="650" b="1" dirty="0">
                          <a:solidFill>
                            <a:schemeClr val="tx1"/>
                          </a:solidFill>
                          <a:latin typeface="Century Gothic" panose="020B0502020202020204" pitchFamily="34" charset="0"/>
                        </a:rPr>
                        <a:t>SD82 </a:t>
                      </a:r>
                      <a:r>
                        <a:rPr lang="en-GB" sz="650" b="0" dirty="0">
                          <a:solidFill>
                            <a:schemeClr val="tx1"/>
                          </a:solidFill>
                          <a:latin typeface="Century Gothic" panose="020B0502020202020204" pitchFamily="34" charset="0"/>
                        </a:rPr>
                        <a:t>Roast Potatoes &amp; </a:t>
                      </a:r>
                      <a:r>
                        <a:rPr lang="en-GB" sz="650" b="1" dirty="0">
                          <a:solidFill>
                            <a:schemeClr val="tx1"/>
                          </a:solidFill>
                          <a:latin typeface="Century Gothic" panose="020B0502020202020204" pitchFamily="34" charset="0"/>
                        </a:rPr>
                        <a:t>SD118 </a:t>
                      </a:r>
                      <a:r>
                        <a:rPr lang="en-GB" sz="650" b="0" dirty="0">
                          <a:solidFill>
                            <a:schemeClr val="tx1"/>
                          </a:solidFill>
                          <a:latin typeface="Century Gothic" panose="020B0502020202020204" pitchFamily="34" charset="0"/>
                        </a:rPr>
                        <a:t>Gravy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schemeClr val="tx1"/>
                          </a:solidFill>
                          <a:latin typeface="Century Gothic" panose="020B0502020202020204" pitchFamily="34" charset="0"/>
                        </a:rPr>
                        <a:t>GR1 </a:t>
                      </a:r>
                      <a:r>
                        <a:rPr lang="en-GB" sz="650" b="0" dirty="0">
                          <a:solidFill>
                            <a:schemeClr val="tx1"/>
                          </a:solidFill>
                          <a:latin typeface="Century Gothic" panose="020B0502020202020204" pitchFamily="34" charset="0"/>
                        </a:rPr>
                        <a:t>Greek Chicken Pitta with </a:t>
                      </a:r>
                      <a:r>
                        <a:rPr lang="en-GB" sz="650" b="1" dirty="0">
                          <a:solidFill>
                            <a:schemeClr val="tx1"/>
                          </a:solidFill>
                          <a:latin typeface="Century Gothic" panose="020B0502020202020204" pitchFamily="34" charset="0"/>
                        </a:rPr>
                        <a:t>SD195 </a:t>
                      </a:r>
                      <a:r>
                        <a:rPr lang="en-GB" sz="650" b="0" dirty="0">
                          <a:solidFill>
                            <a:schemeClr val="tx1"/>
                          </a:solidFill>
                          <a:latin typeface="Century Gothic" panose="020B0502020202020204" pitchFamily="34" charset="0"/>
                        </a:rPr>
                        <a:t>Herby Rice, </a:t>
                      </a:r>
                      <a:r>
                        <a:rPr lang="en-GB" sz="650" b="1" dirty="0">
                          <a:solidFill>
                            <a:schemeClr val="tx1"/>
                          </a:solidFill>
                          <a:latin typeface="Century Gothic" panose="020B0502020202020204" pitchFamily="34" charset="0"/>
                        </a:rPr>
                        <a:t>GR3 </a:t>
                      </a:r>
                      <a:r>
                        <a:rPr lang="en-GB" sz="650" b="0" dirty="0">
                          <a:solidFill>
                            <a:schemeClr val="tx1"/>
                          </a:solidFill>
                          <a:latin typeface="Century Gothic" panose="020B0502020202020204" pitchFamily="34" charset="0"/>
                        </a:rPr>
                        <a:t>Tzatziki &amp; </a:t>
                      </a:r>
                      <a:r>
                        <a:rPr lang="en-GB" sz="650" b="1" dirty="0">
                          <a:solidFill>
                            <a:schemeClr val="tx1"/>
                          </a:solidFill>
                          <a:latin typeface="Century Gothic" panose="020B0502020202020204" pitchFamily="34" charset="0"/>
                        </a:rPr>
                        <a:t>GR4</a:t>
                      </a:r>
                      <a:r>
                        <a:rPr lang="en-GB" sz="650" b="0" dirty="0">
                          <a:solidFill>
                            <a:schemeClr val="tx1"/>
                          </a:solidFill>
                          <a:latin typeface="Century Gothic" panose="020B0502020202020204" pitchFamily="34" charset="0"/>
                        </a:rPr>
                        <a:t> Salad</a:t>
                      </a:r>
                      <a:endParaRPr lang="en-US" sz="650" b="0" i="0" u="none" strike="noStrike" noProof="0" dirty="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F3 </a:t>
                      </a:r>
                      <a:r>
                        <a:rPr kumimoji="0" lang="en-GB" sz="6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Battered Fish with </a:t>
                      </a:r>
                      <a:r>
                        <a:rPr kumimoji="0" lang="en-GB" sz="65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SD5 </a:t>
                      </a:r>
                      <a:r>
                        <a:rPr kumimoji="0" lang="en-GB" sz="6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Chips &amp; </a:t>
                      </a:r>
                      <a:r>
                        <a:rPr kumimoji="0" lang="en-GB" sz="65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SD14 </a:t>
                      </a:r>
                      <a:r>
                        <a:rPr kumimoji="0" lang="en-GB" sz="6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Tomato Sauce</a:t>
                      </a:r>
                      <a:endParaRPr kumimoji="0" lang="en-GB" sz="65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3634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a:solidFill>
                            <a:schemeClr val="tx1"/>
                          </a:solidFill>
                          <a:latin typeface="Century Gothic" panose="020B0502020202020204" pitchFamily="34" charset="0"/>
                        </a:rPr>
                        <a:t>V108 </a:t>
                      </a:r>
                      <a:r>
                        <a:rPr lang="en-GB" sz="65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0">
                          <a:solidFill>
                            <a:schemeClr val="tx1"/>
                          </a:solidFill>
                          <a:latin typeface="Century Gothic" panose="020B0502020202020204" pitchFamily="34" charset="0"/>
                        </a:rPr>
                        <a:t>With </a:t>
                      </a:r>
                      <a:r>
                        <a:rPr lang="en-GB" sz="650" b="1">
                          <a:solidFill>
                            <a:schemeClr val="tx1"/>
                          </a:solidFill>
                          <a:latin typeface="Century Gothic" panose="020B0502020202020204" pitchFamily="34" charset="0"/>
                        </a:rPr>
                        <a:t>SD84</a:t>
                      </a:r>
                      <a:r>
                        <a:rPr lang="en-GB" sz="650" b="0">
                          <a:solidFill>
                            <a:schemeClr val="tx1"/>
                          </a:solidFill>
                          <a:latin typeface="Century Gothic" panose="020B0502020202020204" pitchFamily="34" charset="0"/>
                        </a:rPr>
                        <a:t> Rice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0" i="0" u="none" strike="noStrike" noProof="0" dirty="0">
                          <a:solidFill>
                            <a:schemeClr val="tx1"/>
                          </a:solidFill>
                          <a:latin typeface="Century Gothic" panose="020B0502020202020204" pitchFamily="34" charset="0"/>
                        </a:rPr>
                        <a:t> </a:t>
                      </a:r>
                      <a:r>
                        <a:rPr lang="en-GB" sz="650" b="1" i="0" u="none" strike="noStrike" noProof="0" dirty="0">
                          <a:solidFill>
                            <a:schemeClr val="tx1"/>
                          </a:solidFill>
                          <a:latin typeface="Century Gothic" panose="020B0502020202020204" pitchFamily="34" charset="0"/>
                        </a:rPr>
                        <a:t>SD8 </a:t>
                      </a:r>
                      <a:r>
                        <a:rPr lang="en-GB" sz="650" b="0" i="0" u="none" strike="noStrike" noProof="0" dirty="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i="0" u="none" strike="noStrike" noProof="0" dirty="0">
                          <a:solidFill>
                            <a:schemeClr val="tx1"/>
                          </a:solidFill>
                          <a:latin typeface="Century Gothic" panose="020B0502020202020204" pitchFamily="34" charset="0"/>
                        </a:rPr>
                        <a:t>V237 </a:t>
                      </a:r>
                      <a:r>
                        <a:rPr lang="en-GB" sz="650" b="0" i="0" u="none" strike="noStrike" noProof="0" dirty="0">
                          <a:solidFill>
                            <a:schemeClr val="tx1"/>
                          </a:solidFill>
                          <a:latin typeface="Century Gothic" panose="020B0502020202020204" pitchFamily="34" charset="0"/>
                        </a:rPr>
                        <a:t>Meatballs in a </a:t>
                      </a:r>
                      <a:r>
                        <a:rPr lang="en-GB" sz="650" b="1" i="0" u="none" strike="noStrike" noProof="0" dirty="0">
                          <a:solidFill>
                            <a:schemeClr val="tx1"/>
                          </a:solidFill>
                          <a:latin typeface="Century Gothic" panose="020B0502020202020204" pitchFamily="34" charset="0"/>
                        </a:rPr>
                        <a:t>V225 </a:t>
                      </a:r>
                      <a:r>
                        <a:rPr lang="en-GB" sz="650" b="0" i="0" u="none" strike="noStrike" noProof="0" dirty="0">
                          <a:solidFill>
                            <a:schemeClr val="tx1"/>
                          </a:solidFill>
                          <a:latin typeface="Century Gothic" panose="020B0502020202020204" pitchFamily="34" charset="0"/>
                        </a:rPr>
                        <a:t>Tomato Sauce </a:t>
                      </a:r>
                      <a:endParaRPr lang="en-GB" sz="650" b="0" dirty="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latin typeface="Century Gothic" panose="020B0502020202020204" pitchFamily="34" charset="0"/>
                        </a:rPr>
                        <a:t>V232 </a:t>
                      </a:r>
                      <a:r>
                        <a:rPr lang="en-GB" sz="650" dirty="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i="0" dirty="0">
                          <a:latin typeface="Century Gothic" panose="020B0502020202020204" pitchFamily="34" charset="0"/>
                        </a:rPr>
                        <a:t>SD82 </a:t>
                      </a:r>
                      <a:r>
                        <a:rPr lang="en-GB" sz="650" i="0" dirty="0">
                          <a:latin typeface="Century Gothic" panose="020B0502020202020204" pitchFamily="34" charset="0"/>
                        </a:rPr>
                        <a:t>Roast Potatoes </a:t>
                      </a:r>
                      <a:r>
                        <a:rPr lang="en-GB" sz="650" dirty="0">
                          <a:latin typeface="Century Gothic" panose="020B0502020202020204" pitchFamily="34" charset="0"/>
                        </a:rPr>
                        <a:t>&amp; </a:t>
                      </a:r>
                      <a:r>
                        <a:rPr lang="en-GB" sz="650" b="1" dirty="0">
                          <a:latin typeface="Century Gothic" panose="020B0502020202020204" pitchFamily="34" charset="0"/>
                        </a:rPr>
                        <a:t>SD118</a:t>
                      </a:r>
                      <a:r>
                        <a:rPr lang="en-GB" sz="650" dirty="0">
                          <a:latin typeface="Century Gothic" panose="020B0502020202020204" pitchFamily="34" charset="0"/>
                        </a:rPr>
                        <a:t> Gravy</a:t>
                      </a:r>
                      <a:endParaRPr lang="en-US" sz="650" b="1" i="0" u="none" strike="noStrike" noProof="0" dirty="0">
                        <a:solidFill>
                          <a:srgbClr val="00B050"/>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i="0" u="none" strike="noStrike" noProof="0">
                          <a:solidFill>
                            <a:schemeClr val="tx1"/>
                          </a:solidFill>
                          <a:latin typeface="Century Gothic" panose="020B0502020202020204" pitchFamily="34" charset="0"/>
                        </a:rPr>
                        <a:t>GR2 </a:t>
                      </a:r>
                      <a:r>
                        <a:rPr lang="en-GB" sz="650" b="0" i="0" u="none" strike="noStrike" noProof="0">
                          <a:solidFill>
                            <a:schemeClr val="tx1"/>
                          </a:solidFill>
                          <a:latin typeface="Century Gothic" panose="020B0502020202020204" pitchFamily="34" charset="0"/>
                        </a:rPr>
                        <a:t>Greek Spinach &amp; Cheese Whirl </a:t>
                      </a:r>
                      <a:r>
                        <a:rPr lang="en-GB" sz="650" b="0">
                          <a:solidFill>
                            <a:schemeClr val="tx1"/>
                          </a:solidFill>
                          <a:latin typeface="Century Gothic" panose="020B0502020202020204" pitchFamily="34" charset="0"/>
                        </a:rPr>
                        <a:t>with </a:t>
                      </a:r>
                      <a:r>
                        <a:rPr lang="en-GB" sz="650" b="1">
                          <a:solidFill>
                            <a:schemeClr val="tx1"/>
                          </a:solidFill>
                          <a:latin typeface="Century Gothic" panose="020B0502020202020204" pitchFamily="34" charset="0"/>
                        </a:rPr>
                        <a:t>SD195 </a:t>
                      </a:r>
                      <a:r>
                        <a:rPr lang="en-GB" sz="650" b="0">
                          <a:solidFill>
                            <a:schemeClr val="tx1"/>
                          </a:solidFill>
                          <a:latin typeface="Century Gothic" panose="020B0502020202020204" pitchFamily="34" charset="0"/>
                        </a:rPr>
                        <a:t>Herby Rice, </a:t>
                      </a:r>
                      <a:r>
                        <a:rPr lang="en-GB" sz="650" b="1">
                          <a:solidFill>
                            <a:schemeClr val="tx1"/>
                          </a:solidFill>
                          <a:latin typeface="Century Gothic" panose="020B0502020202020204" pitchFamily="34" charset="0"/>
                        </a:rPr>
                        <a:t>GR3 </a:t>
                      </a:r>
                      <a:r>
                        <a:rPr lang="en-GB" sz="650" b="0">
                          <a:solidFill>
                            <a:schemeClr val="tx1"/>
                          </a:solidFill>
                          <a:latin typeface="Century Gothic" panose="020B0502020202020204" pitchFamily="34" charset="0"/>
                        </a:rPr>
                        <a:t>Tzatziki &amp; </a:t>
                      </a:r>
                      <a:r>
                        <a:rPr lang="en-GB" sz="650" b="1">
                          <a:solidFill>
                            <a:schemeClr val="tx1"/>
                          </a:solidFill>
                          <a:latin typeface="Century Gothic" panose="020B0502020202020204" pitchFamily="34" charset="0"/>
                        </a:rPr>
                        <a:t>GR4</a:t>
                      </a:r>
                      <a:r>
                        <a:rPr lang="en-GB" sz="650" b="0">
                          <a:solidFill>
                            <a:schemeClr val="tx1"/>
                          </a:solidFill>
                          <a:latin typeface="Century Gothic" panose="020B0502020202020204" pitchFamily="34" charset="0"/>
                        </a:rPr>
                        <a:t> Salad</a:t>
                      </a:r>
                      <a:endParaRPr lang="en-US" sz="650" b="0" i="0" u="none" strike="noStrike" noProof="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a:latin typeface="Century Gothic" panose="020B0502020202020204" pitchFamily="34" charset="0"/>
                        </a:rPr>
                        <a:t>V336 </a:t>
                      </a:r>
                      <a:r>
                        <a:rPr lang="en-GB" sz="650">
                          <a:latin typeface="Century Gothic" panose="020B0502020202020204" pitchFamily="34" charset="0"/>
                        </a:rPr>
                        <a:t>Cheesy Broccoli Frittata with </a:t>
                      </a:r>
                      <a:r>
                        <a:rPr lang="en-GB" sz="650" b="1">
                          <a:latin typeface="Century Gothic" panose="020B0502020202020204" pitchFamily="34" charset="0"/>
                        </a:rPr>
                        <a:t>SD5 </a:t>
                      </a:r>
                      <a:r>
                        <a:rPr lang="en-GB" sz="650">
                          <a:latin typeface="Century Gothic" panose="020B0502020202020204" pitchFamily="34" charset="0"/>
                        </a:rPr>
                        <a:t>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50" b="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3634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500232453"/>
                  </a:ext>
                </a:extLst>
              </a:tr>
              <a:tr h="17813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68689">
                <a:tc>
                  <a:txBody>
                    <a:bodyPr/>
                    <a:lstStyle/>
                    <a:p>
                      <a:pPr algn="ctr"/>
                      <a:r>
                        <a:rPr lang="en-GB" sz="650" b="1" dirty="0">
                          <a:latin typeface="Century Gothic" panose="020B0502020202020204" pitchFamily="34" charset="0"/>
                        </a:rPr>
                        <a:t>D177 </a:t>
                      </a:r>
                      <a:r>
                        <a:rPr lang="en-GB" sz="650" dirty="0">
                          <a:latin typeface="Century Gothic" panose="020B0502020202020204" pitchFamily="34" charset="0"/>
                        </a:rPr>
                        <a:t>Iced Vanilla Sponge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latin typeface="Century Gothic" panose="020B0502020202020204" pitchFamily="34" charset="0"/>
                        </a:rPr>
                        <a:t>D166 </a:t>
                      </a:r>
                      <a:r>
                        <a:rPr lang="en-GB" sz="650" dirty="0">
                          <a:latin typeface="Century Gothic" panose="020B0502020202020204" pitchFamily="34" charset="0"/>
                        </a:rPr>
                        <a:t>Peaches &amp; </a:t>
                      </a:r>
                      <a:r>
                        <a:rPr lang="en-GB" sz="650" b="1" dirty="0">
                          <a:latin typeface="Century Gothic" panose="020B0502020202020204" pitchFamily="34" charset="0"/>
                        </a:rPr>
                        <a:t>D13</a:t>
                      </a:r>
                      <a:r>
                        <a:rPr lang="en-GB" sz="650" dirty="0">
                          <a:latin typeface="Century Gothic" panose="020B0502020202020204" pitchFamily="34" charset="0"/>
                        </a:rPr>
                        <a:t>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50" b="0" dirty="0">
                        <a:highlight>
                          <a:srgbClr val="00FFFF"/>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b="1" dirty="0">
                          <a:latin typeface="Century Gothic" panose="020B0502020202020204" pitchFamily="34" charset="0"/>
                        </a:rPr>
                        <a:t>D223 </a:t>
                      </a:r>
                      <a:r>
                        <a:rPr lang="en-GB" sz="650" dirty="0">
                          <a:latin typeface="Century Gothic" panose="020B0502020202020204" pitchFamily="34" charset="0"/>
                        </a:rPr>
                        <a:t>Freshly Chopped </a:t>
                      </a:r>
                    </a:p>
                    <a:p>
                      <a:pPr algn="ctr"/>
                      <a:r>
                        <a:rPr lang="en-GB" sz="650" dirty="0">
                          <a:latin typeface="Century Gothic" panose="020B0502020202020204" pitchFamily="34" charset="0"/>
                        </a:rPr>
                        <a:t>Fruit Salad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b="1">
                          <a:latin typeface="Century Gothic" panose="020B0502020202020204" pitchFamily="34" charset="0"/>
                        </a:rPr>
                        <a:t>D233 </a:t>
                      </a:r>
                      <a:r>
                        <a:rPr lang="en-GB" sz="650">
                          <a:latin typeface="Century Gothic" panose="020B0502020202020204" pitchFamily="34" charset="0"/>
                        </a:rPr>
                        <a:t>Jam &amp; Coconut Sponge with </a:t>
                      </a:r>
                      <a:r>
                        <a:rPr lang="en-GB" sz="650" b="1">
                          <a:latin typeface="Century Gothic" panose="020B0502020202020204" pitchFamily="34" charset="0"/>
                        </a:rPr>
                        <a:t>D2 </a:t>
                      </a:r>
                      <a:r>
                        <a:rPr lang="en-GB" sz="650">
                          <a:latin typeface="Century Gothic" panose="020B0502020202020204" pitchFamily="34" charset="0"/>
                        </a:rPr>
                        <a:t>Custard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b="1" dirty="0">
                          <a:latin typeface="Century Gothic" panose="020B0502020202020204" pitchFamily="34" charset="0"/>
                        </a:rPr>
                        <a:t>D85 </a:t>
                      </a:r>
                      <a:r>
                        <a:rPr lang="en-GB" sz="650" dirty="0">
                          <a:latin typeface="Century Gothic" panose="020B0502020202020204" pitchFamily="34" charset="0"/>
                        </a:rPr>
                        <a:t>Oaty </a:t>
                      </a:r>
                    </a:p>
                    <a:p>
                      <a:pPr algn="ctr"/>
                      <a:r>
                        <a:rPr lang="en-GB" sz="650" dirty="0">
                          <a:latin typeface="Century Gothic" panose="020B0502020202020204" pitchFamily="34" charset="0"/>
                        </a:rPr>
                        <a:t>Cookie</a:t>
                      </a:r>
                    </a:p>
                    <a:p>
                      <a:pPr algn="ctr"/>
                      <a:endParaRPr lang="en-GB" sz="650"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00B9DDC6-CCFB-2976-128D-45103B66DDAD}"/>
              </a:ext>
            </a:extLst>
          </p:cNvPr>
          <p:cNvGraphicFramePr>
            <a:graphicFrameLocks noGrp="1"/>
          </p:cNvGraphicFramePr>
          <p:nvPr>
            <p:extLst>
              <p:ext uri="{D42A27DB-BD31-4B8C-83A1-F6EECF244321}">
                <p14:modId xmlns:p14="http://schemas.microsoft.com/office/powerpoint/2010/main" val="1289658643"/>
              </p:ext>
            </p:extLst>
          </p:nvPr>
        </p:nvGraphicFramePr>
        <p:xfrm>
          <a:off x="1447280" y="4177019"/>
          <a:ext cx="7741650" cy="1742548"/>
        </p:xfrm>
        <a:graphic>
          <a:graphicData uri="http://schemas.openxmlformats.org/drawingml/2006/table">
            <a:tbl>
              <a:tblPr firstRow="1" bandRow="1">
                <a:tableStyleId>{5C22544A-7EE6-4342-B048-85BDC9FD1C3A}</a:tableStyleId>
              </a:tblPr>
              <a:tblGrid>
                <a:gridCol w="1611945">
                  <a:extLst>
                    <a:ext uri="{9D8B030D-6E8A-4147-A177-3AD203B41FA5}">
                      <a16:colId xmlns:a16="http://schemas.microsoft.com/office/drawing/2014/main" val="426743384"/>
                    </a:ext>
                  </a:extLst>
                </a:gridCol>
                <a:gridCol w="1534886">
                  <a:extLst>
                    <a:ext uri="{9D8B030D-6E8A-4147-A177-3AD203B41FA5}">
                      <a16:colId xmlns:a16="http://schemas.microsoft.com/office/drawing/2014/main" val="1888228126"/>
                    </a:ext>
                  </a:extLst>
                </a:gridCol>
                <a:gridCol w="1524000">
                  <a:extLst>
                    <a:ext uri="{9D8B030D-6E8A-4147-A177-3AD203B41FA5}">
                      <a16:colId xmlns:a16="http://schemas.microsoft.com/office/drawing/2014/main" val="3470962500"/>
                    </a:ext>
                  </a:extLst>
                </a:gridCol>
                <a:gridCol w="1589314">
                  <a:extLst>
                    <a:ext uri="{9D8B030D-6E8A-4147-A177-3AD203B41FA5}">
                      <a16:colId xmlns:a16="http://schemas.microsoft.com/office/drawing/2014/main" val="3633866263"/>
                    </a:ext>
                  </a:extLst>
                </a:gridCol>
                <a:gridCol w="1481505">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schemeClr val="tx1"/>
                          </a:solidFill>
                          <a:latin typeface="Century Gothic" panose="020B0502020202020204" pitchFamily="34" charset="0"/>
                        </a:rPr>
                        <a:t>V160 SD11 </a:t>
                      </a:r>
                      <a:r>
                        <a:rPr lang="en-GB" sz="650" b="0" dirty="0">
                          <a:solidFill>
                            <a:schemeClr val="tx1"/>
                          </a:solidFill>
                          <a:latin typeface="Century Gothic" panose="020B0502020202020204" pitchFamily="34" charset="0"/>
                        </a:rPr>
                        <a:t>Tomato Pasta</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650" b="1" i="0" u="none" strike="noStrike" noProof="0" dirty="0">
                          <a:solidFill>
                            <a:schemeClr val="tx1"/>
                          </a:solidFill>
                          <a:latin typeface="Century Gothic" panose="020B0502020202020204" pitchFamily="34" charset="0"/>
                        </a:rPr>
                        <a:t>B63 SD17 </a:t>
                      </a:r>
                      <a:r>
                        <a:rPr lang="en-US" sz="650" b="0" i="0" u="none" strike="noStrike" noProof="0" dirty="0">
                          <a:solidFill>
                            <a:schemeClr val="tx1"/>
                          </a:solidFill>
                          <a:latin typeface="Century Gothic" panose="020B0502020202020204" pitchFamily="34" charset="0"/>
                        </a:rPr>
                        <a:t>Beef Burger with </a:t>
                      </a:r>
                      <a:r>
                        <a:rPr lang="en-US" sz="650" b="1" i="0" u="none" strike="noStrike" noProof="0" dirty="0">
                          <a:solidFill>
                            <a:schemeClr val="tx1"/>
                          </a:solidFill>
                          <a:latin typeface="Century Gothic" panose="020B0502020202020204" pitchFamily="34" charset="0"/>
                        </a:rPr>
                        <a:t>SD6 </a:t>
                      </a:r>
                      <a:r>
                        <a:rPr lang="en-US" sz="650" b="0" i="0" u="none" strike="noStrike" noProof="0" dirty="0">
                          <a:solidFill>
                            <a:schemeClr val="tx1"/>
                          </a:solidFill>
                          <a:latin typeface="Century Gothic" panose="020B0502020202020204" pitchFamily="34" charset="0"/>
                        </a:rPr>
                        <a:t>Potato Wedges &amp; </a:t>
                      </a:r>
                      <a:r>
                        <a:rPr lang="en-US" sz="650" b="1" i="0" u="none" strike="noStrike" noProof="0" dirty="0">
                          <a:solidFill>
                            <a:schemeClr val="tx1"/>
                          </a:solidFill>
                          <a:latin typeface="Century Gothic" panose="020B0502020202020204" pitchFamily="34" charset="0"/>
                        </a:rPr>
                        <a:t>SD92 </a:t>
                      </a:r>
                      <a:r>
                        <a:rPr lang="en-US" sz="650" b="0" i="0" u="none" strike="noStrike" noProof="0" dirty="0">
                          <a:solidFill>
                            <a:schemeClr val="tx1"/>
                          </a:solidFill>
                          <a:latin typeface="Century Gothic" panose="020B0502020202020204" pitchFamily="34" charset="0"/>
                        </a:rPr>
                        <a:t>Rainbow Slaw</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schemeClr val="tx1"/>
                          </a:solidFill>
                          <a:latin typeface="Century Gothic" panose="020B0502020202020204" pitchFamily="34" charset="0"/>
                        </a:rPr>
                        <a:t> C4 C5 </a:t>
                      </a:r>
                      <a:r>
                        <a:rPr lang="en-GB" sz="650" b="0" dirty="0">
                          <a:solidFill>
                            <a:schemeClr val="tx1"/>
                          </a:solidFill>
                          <a:latin typeface="Century Gothic" panose="020B0502020202020204" pitchFamily="34" charset="0"/>
                        </a:rPr>
                        <a:t>Roast Chicken, </a:t>
                      </a:r>
                      <a:r>
                        <a:rPr lang="en-GB" sz="650" b="1" dirty="0">
                          <a:solidFill>
                            <a:schemeClr val="tx1"/>
                          </a:solidFill>
                          <a:latin typeface="Century Gothic" panose="020B0502020202020204" pitchFamily="34" charset="0"/>
                        </a:rPr>
                        <a:t>SD1 </a:t>
                      </a:r>
                      <a:r>
                        <a:rPr lang="en-GB" sz="650" b="0" dirty="0">
                          <a:solidFill>
                            <a:schemeClr val="tx1"/>
                          </a:solidFill>
                          <a:latin typeface="Century Gothic" panose="020B0502020202020204" pitchFamily="34" charset="0"/>
                        </a:rPr>
                        <a:t>Mashed Potatoes &amp; </a:t>
                      </a:r>
                      <a:r>
                        <a:rPr lang="en-GB" sz="650" b="1" dirty="0">
                          <a:solidFill>
                            <a:schemeClr val="tx1"/>
                          </a:solidFill>
                          <a:latin typeface="Century Gothic" panose="020B0502020202020204" pitchFamily="34" charset="0"/>
                        </a:rPr>
                        <a:t>SD118 </a:t>
                      </a:r>
                      <a:r>
                        <a:rPr lang="en-GB" sz="650" b="0" dirty="0">
                          <a:solidFill>
                            <a:schemeClr val="tx1"/>
                          </a:solidFill>
                          <a:latin typeface="Century Gothic" panose="020B0502020202020204" pitchFamily="34" charset="0"/>
                        </a:rPr>
                        <a:t>Gravy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a:solidFill>
                            <a:schemeClr val="tx1"/>
                          </a:solidFill>
                          <a:latin typeface="Century Gothic" panose="020B0502020202020204" pitchFamily="34" charset="0"/>
                        </a:rPr>
                        <a:t>C86 </a:t>
                      </a:r>
                      <a:r>
                        <a:rPr lang="en-GB" sz="650" b="0">
                          <a:solidFill>
                            <a:schemeClr val="tx1"/>
                          </a:solidFill>
                          <a:latin typeface="Century Gothic" panose="020B0502020202020204" pitchFamily="34" charset="0"/>
                        </a:rPr>
                        <a:t>Chefs Special Chicken Korma with </a:t>
                      </a:r>
                      <a:r>
                        <a:rPr lang="en-GB" sz="650" b="1">
                          <a:solidFill>
                            <a:schemeClr val="tx1"/>
                          </a:solidFill>
                          <a:latin typeface="Century Gothic" panose="020B0502020202020204" pitchFamily="34" charset="0"/>
                        </a:rPr>
                        <a:t>SD84 </a:t>
                      </a:r>
                      <a:r>
                        <a:rPr lang="en-GB" sz="650" b="0">
                          <a:solidFill>
                            <a:schemeClr val="tx1"/>
                          </a:solidFill>
                          <a:latin typeface="Century Gothic" panose="020B0502020202020204" pitchFamily="34" charset="0"/>
                        </a:rPr>
                        <a:t>Rice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a:solidFill>
                            <a:schemeClr val="tx1"/>
                          </a:solidFill>
                          <a:latin typeface="Century Gothic" panose="020B0502020202020204" pitchFamily="34" charset="0"/>
                        </a:rPr>
                        <a:t>F6 </a:t>
                      </a:r>
                      <a:r>
                        <a:rPr lang="en-GB" sz="650" b="0">
                          <a:solidFill>
                            <a:schemeClr val="tx1"/>
                          </a:solidFill>
                          <a:latin typeface="Century Gothic" panose="020B0502020202020204" pitchFamily="34" charset="0"/>
                        </a:rPr>
                        <a:t>Fishfingers with </a:t>
                      </a:r>
                      <a:r>
                        <a:rPr lang="en-GB" sz="650" b="1">
                          <a:solidFill>
                            <a:schemeClr val="tx1"/>
                          </a:solidFill>
                          <a:latin typeface="Century Gothic" panose="020B0502020202020204" pitchFamily="34" charset="0"/>
                        </a:rPr>
                        <a:t>SD5 </a:t>
                      </a:r>
                      <a:r>
                        <a:rPr lang="en-GB" sz="650" b="0">
                          <a:solidFill>
                            <a:schemeClr val="tx1"/>
                          </a:solidFill>
                          <a:latin typeface="Century Gothic" panose="020B0502020202020204" pitchFamily="34" charset="0"/>
                        </a:rPr>
                        <a:t>Chips &amp; </a:t>
                      </a:r>
                      <a:r>
                        <a:rPr lang="en-GB" sz="650" b="1">
                          <a:solidFill>
                            <a:schemeClr val="tx1"/>
                          </a:solidFill>
                          <a:latin typeface="Century Gothic" panose="020B0502020202020204" pitchFamily="34" charset="0"/>
                        </a:rPr>
                        <a:t>SD14 </a:t>
                      </a:r>
                      <a:r>
                        <a:rPr lang="en-GB" sz="650" b="0">
                          <a:solidFill>
                            <a:schemeClr val="tx1"/>
                          </a:solidFill>
                          <a:latin typeface="Century Gothic" panose="020B0502020202020204" pitchFamily="34" charset="0"/>
                        </a:rPr>
                        <a:t>Tomato Sauce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i="0" u="none" strike="noStrike" noProof="0" dirty="0">
                          <a:solidFill>
                            <a:schemeClr val="tx1"/>
                          </a:solidFill>
                          <a:latin typeface="Century Gothic" panose="020B0502020202020204" pitchFamily="34" charset="0"/>
                        </a:rPr>
                        <a:t>V337 </a:t>
                      </a:r>
                      <a:r>
                        <a:rPr lang="en-GB" sz="650" b="0" i="0" u="none" strike="noStrike" noProof="0" dirty="0">
                          <a:solidFill>
                            <a:schemeClr val="tx1"/>
                          </a:solidFill>
                          <a:latin typeface="Century Gothic" panose="020B0502020202020204" pitchFamily="34" charset="0"/>
                        </a:rPr>
                        <a:t>Chinese Vegetable Noodles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schemeClr val="tx1"/>
                          </a:solidFill>
                          <a:latin typeface="Century Gothic" panose="020B0502020202020204" pitchFamily="34" charset="0"/>
                        </a:rPr>
                        <a:t>V161 </a:t>
                      </a:r>
                      <a:r>
                        <a:rPr lang="en-GB" sz="650" b="0" dirty="0">
                          <a:solidFill>
                            <a:schemeClr val="tx1"/>
                          </a:solidFill>
                          <a:latin typeface="Century Gothic" panose="020B0502020202020204" pitchFamily="34" charset="0"/>
                        </a:rPr>
                        <a:t>Mexican Bean Roll with </a:t>
                      </a:r>
                      <a:r>
                        <a:rPr lang="en-GB" sz="650" b="1" dirty="0">
                          <a:solidFill>
                            <a:schemeClr val="tx1"/>
                          </a:solidFill>
                          <a:latin typeface="Century Gothic" panose="020B0502020202020204" pitchFamily="34" charset="0"/>
                        </a:rPr>
                        <a:t>SD6 </a:t>
                      </a:r>
                      <a:r>
                        <a:rPr lang="en-GB" sz="650" b="0" dirty="0">
                          <a:solidFill>
                            <a:schemeClr val="tx1"/>
                          </a:solidFill>
                          <a:latin typeface="Century Gothic" panose="020B0502020202020204" pitchFamily="34" charset="0"/>
                        </a:rPr>
                        <a:t>Potato Wedges &amp; </a:t>
                      </a:r>
                      <a:r>
                        <a:rPr lang="en-GB" sz="650" b="1" dirty="0">
                          <a:solidFill>
                            <a:schemeClr val="tx1"/>
                          </a:solidFill>
                          <a:latin typeface="Century Gothic" panose="020B0502020202020204" pitchFamily="34" charset="0"/>
                        </a:rPr>
                        <a:t>SD92 </a:t>
                      </a:r>
                      <a:r>
                        <a:rPr lang="en-GB" sz="650" b="0" dirty="0">
                          <a:solidFill>
                            <a:schemeClr val="tx1"/>
                          </a:solidFill>
                          <a:latin typeface="Century Gothic" panose="020B0502020202020204" pitchFamily="34" charset="0"/>
                        </a:rPr>
                        <a:t>Rainbow Slaw</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650" b="1" i="0" u="none" strike="noStrike" noProof="0" dirty="0">
                          <a:solidFill>
                            <a:schemeClr val="tx1"/>
                          </a:solidFill>
                          <a:latin typeface="Century Gothic" panose="020B0502020202020204" pitchFamily="34" charset="0"/>
                        </a:rPr>
                        <a:t>V13 </a:t>
                      </a:r>
                      <a:r>
                        <a:rPr lang="en-US" sz="650" b="0" i="0" u="none" strike="noStrike" noProof="0" dirty="0">
                          <a:solidFill>
                            <a:schemeClr val="tx1"/>
                          </a:solidFill>
                          <a:latin typeface="Century Gothic" panose="020B0502020202020204" pitchFamily="34" charset="0"/>
                        </a:rPr>
                        <a:t>Vegetable Loaf with </a:t>
                      </a:r>
                      <a:r>
                        <a:rPr lang="en-US" sz="650" b="1" i="0" u="none" strike="noStrike" noProof="0" dirty="0">
                          <a:solidFill>
                            <a:schemeClr val="tx1"/>
                          </a:solidFill>
                          <a:latin typeface="Century Gothic" panose="020B0502020202020204" pitchFamily="34" charset="0"/>
                        </a:rPr>
                        <a:t>SD1 </a:t>
                      </a:r>
                      <a:r>
                        <a:rPr lang="en-US" sz="650" b="0" i="0" u="none" strike="noStrike" noProof="0" dirty="0">
                          <a:solidFill>
                            <a:schemeClr val="tx1"/>
                          </a:solidFill>
                          <a:latin typeface="Century Gothic" panose="020B0502020202020204" pitchFamily="34" charset="0"/>
                        </a:rPr>
                        <a:t>Mashed Potatoes &amp; </a:t>
                      </a:r>
                      <a:r>
                        <a:rPr lang="en-US" sz="650" b="1" i="0" u="none" strike="noStrike" noProof="0" dirty="0">
                          <a:solidFill>
                            <a:schemeClr val="tx1"/>
                          </a:solidFill>
                          <a:latin typeface="Century Gothic" panose="020B0502020202020204" pitchFamily="34" charset="0"/>
                        </a:rPr>
                        <a:t>SD118 </a:t>
                      </a:r>
                      <a:r>
                        <a:rPr lang="en-US" sz="650" b="0" i="0" u="none" strike="noStrike" noProof="0" dirty="0">
                          <a:solidFill>
                            <a:schemeClr val="tx1"/>
                          </a:solidFill>
                          <a:latin typeface="Century Gothic" panose="020B0502020202020204" pitchFamily="34" charset="0"/>
                        </a:rPr>
                        <a:t>Gravy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solidFill>
                            <a:schemeClr val="tx1"/>
                          </a:solidFill>
                          <a:latin typeface="Century Gothic" panose="020B0502020202020204" pitchFamily="34" charset="0"/>
                        </a:rPr>
                        <a:t>V249 </a:t>
                      </a:r>
                      <a:r>
                        <a:rPr lang="en-GB" sz="650" b="0" dirty="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650" b="0" i="0" u="none" strike="noStrike" noProof="0" dirty="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b="1" dirty="0">
                          <a:latin typeface="Century Gothic" panose="020B0502020202020204" pitchFamily="34" charset="0"/>
                        </a:rPr>
                        <a:t>V307 </a:t>
                      </a:r>
                      <a:r>
                        <a:rPr lang="en-GB" sz="650" dirty="0">
                          <a:latin typeface="Century Gothic" panose="020B0502020202020204" pitchFamily="34" charset="0"/>
                        </a:rPr>
                        <a:t>Cowboy Sausage and Bean Hotpot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1" i="0" u="none" strike="noStrike" kern="1200" cap="none" spc="0" normalizeH="0" baseline="0" noProof="0" dirty="0">
                          <a:ln>
                            <a:noFill/>
                          </a:ln>
                          <a:solidFill>
                            <a:prstClr val="black"/>
                          </a:solidFill>
                          <a:effectLst/>
                          <a:uLnTx/>
                          <a:uFillTx/>
                          <a:latin typeface="Century Gothic"/>
                          <a:ea typeface="+mn-ea"/>
                          <a:cs typeface="+mn-cs"/>
                        </a:rPr>
                        <a:t>SD55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Jacket Potato with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V85</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Cheese, </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SD22</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 Baked Beans,</a:t>
                      </a:r>
                      <a:r>
                        <a:rPr kumimoji="0" lang="en-GB" sz="650" b="1" i="0" u="none" strike="noStrike" kern="1200" cap="none" spc="0" normalizeH="0" baseline="0" noProof="0" dirty="0">
                          <a:ln>
                            <a:noFill/>
                          </a:ln>
                          <a:solidFill>
                            <a:prstClr val="black"/>
                          </a:solidFill>
                          <a:effectLst/>
                          <a:uLnTx/>
                          <a:uFillTx/>
                          <a:latin typeface="Century Gothic"/>
                          <a:ea typeface="+mn-ea"/>
                          <a:cs typeface="+mn-cs"/>
                        </a:rPr>
                        <a:t> F11 </a:t>
                      </a:r>
                      <a:r>
                        <a:rPr kumimoji="0" lang="en-GB" sz="650" b="0" i="0" u="none" strike="noStrike" kern="1200" cap="none" spc="0" normalizeH="0" baseline="0" noProof="0" dirty="0">
                          <a:ln>
                            <a:noFill/>
                          </a:ln>
                          <a:solidFill>
                            <a:prstClr val="black"/>
                          </a:solidFill>
                          <a:effectLst/>
                          <a:uLnTx/>
                          <a:uFillTx/>
                          <a:latin typeface="Century Gothic"/>
                          <a:ea typeface="+mn-ea"/>
                          <a:cs typeface="+mn-cs"/>
                        </a:rPr>
                        <a:t>Tuna Mayo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3935963878"/>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650" b="1" dirty="0">
                          <a:latin typeface="Century Gothic" panose="020B0502020202020204" pitchFamily="34" charset="0"/>
                        </a:rPr>
                        <a:t>D262 </a:t>
                      </a:r>
                      <a:r>
                        <a:rPr lang="en-GB" sz="650" dirty="0">
                          <a:latin typeface="Century Gothic" panose="020B0502020202020204" pitchFamily="34" charset="0"/>
                        </a:rPr>
                        <a:t>Pineapple Upside Down Cake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latin typeface="Century Gothic" panose="020B0502020202020204" pitchFamily="34" charset="0"/>
                        </a:rPr>
                        <a:t>D56 </a:t>
                      </a:r>
                      <a:r>
                        <a:rPr lang="en-GB" sz="650" dirty="0">
                          <a:latin typeface="Century Gothic" panose="020B0502020202020204" pitchFamily="34" charset="0"/>
                        </a:rPr>
                        <a:t>Cheese &amp; Crackers</a:t>
                      </a:r>
                    </a:p>
                    <a:p>
                      <a:pPr algn="ctr"/>
                      <a:endParaRPr lang="en-GB" sz="650"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b="1" dirty="0">
                          <a:latin typeface="Century Gothic" panose="020B0502020202020204" pitchFamily="34" charset="0"/>
                        </a:rPr>
                        <a:t>D224 </a:t>
                      </a:r>
                      <a:r>
                        <a:rPr lang="en-GB" sz="650" dirty="0">
                          <a:latin typeface="Century Gothic" panose="020B0502020202020204" pitchFamily="34" charset="0"/>
                        </a:rPr>
                        <a:t>Fruit Medley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50" b="1" dirty="0">
                          <a:latin typeface="Century Gothic" panose="020B0502020202020204" pitchFamily="34" charset="0"/>
                        </a:rPr>
                        <a:t>D259 </a:t>
                      </a:r>
                      <a:r>
                        <a:rPr lang="en-GB" sz="650" b="0" dirty="0">
                          <a:latin typeface="Century Gothic" panose="020B0502020202020204" pitchFamily="34" charset="0"/>
                        </a:rPr>
                        <a:t>Strawberry and Apple Crumble with </a:t>
                      </a:r>
                      <a:r>
                        <a:rPr lang="en-GB" sz="650" b="1" dirty="0">
                          <a:latin typeface="Century Gothic" panose="020B0502020202020204" pitchFamily="34" charset="0"/>
                        </a:rPr>
                        <a:t>D2 </a:t>
                      </a:r>
                      <a:r>
                        <a:rPr lang="en-GB" sz="650" b="0" dirty="0">
                          <a:latin typeface="Century Gothic" panose="020B0502020202020204" pitchFamily="34" charset="0"/>
                        </a:rPr>
                        <a:t>Custard</a:t>
                      </a:r>
                      <a:endParaRPr lang="en-GB" sz="650" dirty="0">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650" b="1" dirty="0">
                          <a:latin typeface="Century Gothic" panose="020B0502020202020204" pitchFamily="34" charset="0"/>
                        </a:rPr>
                        <a:t>D57 </a:t>
                      </a:r>
                      <a:r>
                        <a:rPr lang="en-GB" sz="650" dirty="0">
                          <a:latin typeface="Century Gothic" panose="020B0502020202020204" pitchFamily="34" charset="0"/>
                        </a:rPr>
                        <a:t>Vanilla </a:t>
                      </a:r>
                    </a:p>
                    <a:p>
                      <a:pPr algn="ctr"/>
                      <a:r>
                        <a:rPr lang="en-GB" sz="650" dirty="0">
                          <a:latin typeface="Century Gothic" panose="020B0502020202020204" pitchFamily="34" charset="0"/>
                        </a:rPr>
                        <a:t>Shortbread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pic>
        <p:nvPicPr>
          <p:cNvPr id="2" name="Picture 1" descr="A picture containing shape&#10;&#10;Description automatically generated">
            <a:extLst>
              <a:ext uri="{FF2B5EF4-FFF2-40B4-BE49-F238E27FC236}">
                <a16:creationId xmlns:a16="http://schemas.microsoft.com/office/drawing/2014/main" id="{922214D8-8165-E183-35BE-8AB79FA704C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3" name="TextBox 2">
            <a:extLst>
              <a:ext uri="{FF2B5EF4-FFF2-40B4-BE49-F238E27FC236}">
                <a16:creationId xmlns:a16="http://schemas.microsoft.com/office/drawing/2014/main" id="{DBAF80F5-4C80-503B-AD2D-E559D91C8EF5}"/>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sp>
        <p:nvSpPr>
          <p:cNvPr id="4" name="TextBox 3">
            <a:extLst>
              <a:ext uri="{FF2B5EF4-FFF2-40B4-BE49-F238E27FC236}">
                <a16:creationId xmlns:a16="http://schemas.microsoft.com/office/drawing/2014/main" id="{A54BD153-E8D8-C55A-60E3-9AF1FAAEFAA7}"/>
              </a:ext>
            </a:extLst>
          </p:cNvPr>
          <p:cNvSpPr txBox="1"/>
          <p:nvPr/>
        </p:nvSpPr>
        <p:spPr>
          <a:xfrm>
            <a:off x="820736" y="844561"/>
            <a:ext cx="668177" cy="156966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Red</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Option</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Yellow</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Green 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Dessert</a:t>
            </a:r>
            <a:endParaRPr kumimoji="0" lang="en-GB" sz="900" b="1" i="0" u="none" strike="noStrike" kern="1200" cap="none" spc="0" normalizeH="0" baseline="0" noProof="0" dirty="0">
              <a:ln>
                <a:noFill/>
              </a:ln>
              <a:solidFill>
                <a:prstClr val="black"/>
              </a:solidFill>
              <a:effectLst/>
              <a:uLnTx/>
              <a:uFillTx/>
              <a:latin typeface="Century Gothic" panose="020B0502020202020204" pitchFamily="34" charset="0"/>
            </a:endParaRPr>
          </a:p>
        </p:txBody>
      </p:sp>
      <p:sp>
        <p:nvSpPr>
          <p:cNvPr id="5" name="TextBox 4">
            <a:extLst>
              <a:ext uri="{FF2B5EF4-FFF2-40B4-BE49-F238E27FC236}">
                <a16:creationId xmlns:a16="http://schemas.microsoft.com/office/drawing/2014/main" id="{2351F496-C3C7-DAAB-750C-83A2865D620B}"/>
              </a:ext>
            </a:extLst>
          </p:cNvPr>
          <p:cNvSpPr txBox="1"/>
          <p:nvPr/>
        </p:nvSpPr>
        <p:spPr>
          <a:xfrm>
            <a:off x="808663" y="2539814"/>
            <a:ext cx="668177" cy="156966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Red</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Yellow</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Green 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Dessert</a:t>
            </a:r>
            <a:endParaRPr kumimoji="0" lang="en-GB" sz="900" b="1" i="0" u="none" strike="noStrike" kern="1200" cap="none" spc="0" normalizeH="0" baseline="0" noProof="0" dirty="0">
              <a:ln>
                <a:noFill/>
              </a:ln>
              <a:solidFill>
                <a:prstClr val="black"/>
              </a:solidFill>
              <a:effectLst/>
              <a:uLnTx/>
              <a:uFillTx/>
              <a:latin typeface="Century Gothic" panose="020B0502020202020204" pitchFamily="34" charset="0"/>
            </a:endParaRPr>
          </a:p>
        </p:txBody>
      </p:sp>
      <p:sp>
        <p:nvSpPr>
          <p:cNvPr id="6" name="TextBox 5">
            <a:extLst>
              <a:ext uri="{FF2B5EF4-FFF2-40B4-BE49-F238E27FC236}">
                <a16:creationId xmlns:a16="http://schemas.microsoft.com/office/drawing/2014/main" id="{09956D18-8D0D-0EBA-B829-0A334FCCA267}"/>
              </a:ext>
            </a:extLst>
          </p:cNvPr>
          <p:cNvSpPr txBox="1"/>
          <p:nvPr/>
        </p:nvSpPr>
        <p:spPr>
          <a:xfrm>
            <a:off x="808663" y="4165329"/>
            <a:ext cx="668177" cy="156966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Red</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Option</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Yellow</a:t>
            </a: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 </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Century Gothic" panose="020B0502020202020204" pitchFamily="34" charset="0"/>
              </a:rPr>
              <a:t>Green Option</a:t>
            </a:r>
            <a:endPar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800" b="1" dirty="0">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Century Gothic" panose="020B0502020202020204" pitchFamily="34" charset="0"/>
              </a:rPr>
              <a:t>Dessert</a:t>
            </a:r>
            <a:endParaRPr kumimoji="0" lang="en-GB" sz="900" b="1" i="0" u="none" strike="noStrike" kern="1200" cap="none" spc="0" normalizeH="0" baseline="0" noProof="0" dirty="0">
              <a:ln>
                <a:noFill/>
              </a:ln>
              <a:solidFill>
                <a:prstClr val="black"/>
              </a:solidFill>
              <a:effectLst/>
              <a:uLnTx/>
              <a:uFillTx/>
              <a:latin typeface="Century Gothic" panose="020B0502020202020204" pitchFamily="34" charset="0"/>
            </a:endParaRPr>
          </a:p>
        </p:txBody>
      </p:sp>
      <p:sp>
        <p:nvSpPr>
          <p:cNvPr id="8" name="TextBox 7">
            <a:extLst>
              <a:ext uri="{FF2B5EF4-FFF2-40B4-BE49-F238E27FC236}">
                <a16:creationId xmlns:a16="http://schemas.microsoft.com/office/drawing/2014/main" id="{2CE3B927-064A-EBCD-1265-F2723A01DF3E}"/>
              </a:ext>
            </a:extLst>
          </p:cNvPr>
          <p:cNvSpPr txBox="1"/>
          <p:nvPr/>
        </p:nvSpPr>
        <p:spPr>
          <a:xfrm>
            <a:off x="139543" y="4811866"/>
            <a:ext cx="804249" cy="87716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50" b="1" i="0" u="none" strike="noStrike" kern="1200" cap="none" spc="0" normalizeH="0" baseline="0" noProof="0" dirty="0">
                <a:ln>
                  <a:noFill/>
                </a:ln>
                <a:solidFill>
                  <a:prstClr val="white"/>
                </a:solidFill>
                <a:effectLst/>
                <a:uLnTx/>
                <a:uFillTx/>
                <a:latin typeface="Century Gothic"/>
                <a:ea typeface="+mn-ea"/>
                <a:cs typeface="+mn-cs"/>
              </a:rPr>
              <a:t>2</a:t>
            </a:r>
            <a:r>
              <a:rPr kumimoji="0" lang="en-GB" sz="850" b="1" i="0" u="none" strike="noStrike" kern="1200" cap="none" spc="0" normalizeH="0" baseline="0" noProof="0" dirty="0">
                <a:ln>
                  <a:noFill/>
                </a:ln>
                <a:solidFill>
                  <a:prstClr val="white"/>
                </a:solidFill>
                <a:effectLst/>
                <a:uLnTx/>
                <a:uFillTx/>
                <a:latin typeface="Century Gothic"/>
                <a:ea typeface="+mn-ea"/>
                <a:cs typeface="+mn-cs"/>
              </a:rPr>
              <a:t>7/04/2026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18/05/2026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15/06/2026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06/07/2026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21/09/2026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12/10/2026</a:t>
            </a:r>
            <a:endParaRPr lang="en-GB" sz="850" dirty="0"/>
          </a:p>
        </p:txBody>
      </p:sp>
      <p:sp>
        <p:nvSpPr>
          <p:cNvPr id="10" name="TextBox 9">
            <a:extLst>
              <a:ext uri="{FF2B5EF4-FFF2-40B4-BE49-F238E27FC236}">
                <a16:creationId xmlns:a16="http://schemas.microsoft.com/office/drawing/2014/main" id="{78BC06AF-9D88-59A6-6E11-DC0DEC13AEF6}"/>
              </a:ext>
            </a:extLst>
          </p:cNvPr>
          <p:cNvSpPr txBox="1"/>
          <p:nvPr/>
        </p:nvSpPr>
        <p:spPr>
          <a:xfrm>
            <a:off x="133958" y="3060758"/>
            <a:ext cx="804249" cy="100796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50" b="1" i="0" u="none" strike="noStrike" kern="1200" cap="none" spc="0" normalizeH="0" baseline="0" noProof="0" dirty="0">
                <a:ln>
                  <a:noFill/>
                </a:ln>
                <a:solidFill>
                  <a:prstClr val="white"/>
                </a:solidFill>
                <a:effectLst/>
                <a:uLnTx/>
                <a:uFillTx/>
                <a:latin typeface="Century Gothic"/>
                <a:ea typeface="+mn-ea"/>
                <a:cs typeface="+mn-cs"/>
              </a:rPr>
              <a:t>2</a:t>
            </a:r>
            <a:r>
              <a:rPr kumimoji="0" lang="en-GB" sz="850" b="1" i="0" u="none" strike="noStrike" kern="1200" cap="none" spc="0" normalizeH="0" baseline="0" noProof="0" dirty="0">
                <a:ln>
                  <a:noFill/>
                </a:ln>
                <a:solidFill>
                  <a:prstClr val="white"/>
                </a:solidFill>
                <a:effectLst/>
                <a:uLnTx/>
                <a:uFillTx/>
                <a:latin typeface="Century Gothic"/>
                <a:ea typeface="+mn-ea"/>
                <a:cs typeface="+mn-cs"/>
              </a:rPr>
              <a:t>0/04/2026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11/05/2026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08/06/2026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29/06/2026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20/07/2026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14/09/2026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05/10/2026</a:t>
            </a:r>
            <a:endParaRPr kumimoji="0" lang="en-GB" sz="85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5F4C181D-5BC1-580F-AB2F-34B20AFC5180}"/>
              </a:ext>
            </a:extLst>
          </p:cNvPr>
          <p:cNvSpPr txBox="1"/>
          <p:nvPr/>
        </p:nvSpPr>
        <p:spPr>
          <a:xfrm>
            <a:off x="81604" y="1318114"/>
            <a:ext cx="908956" cy="113877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50" b="1" i="0" u="none" strike="noStrike" kern="1200" cap="none" spc="0" normalizeH="0" baseline="0" noProof="0" dirty="0">
                <a:ln>
                  <a:noFill/>
                </a:ln>
                <a:solidFill>
                  <a:prstClr val="white"/>
                </a:solidFill>
                <a:effectLst/>
                <a:uLnTx/>
                <a:uFillTx/>
                <a:latin typeface="Century Gothic"/>
                <a:ea typeface="+mn-ea"/>
                <a:cs typeface="+mn-cs"/>
              </a:rPr>
              <a:t>1</a:t>
            </a:r>
            <a:r>
              <a:rPr kumimoji="0" lang="en-GB" sz="850" b="1" i="0" u="none" strike="noStrike" kern="1200" cap="none" spc="0" normalizeH="0" baseline="0" noProof="0" dirty="0">
                <a:ln>
                  <a:noFill/>
                </a:ln>
                <a:solidFill>
                  <a:prstClr val="white"/>
                </a:solidFill>
                <a:effectLst/>
                <a:uLnTx/>
                <a:uFillTx/>
                <a:latin typeface="Century Gothic"/>
                <a:ea typeface="+mn-ea"/>
                <a:cs typeface="+mn-cs"/>
              </a:rPr>
              <a:t>3/04/2026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04/05/2026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01/06/2026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22/06/2026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13/07/2026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07/09/2026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28/09/2026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50" b="1" i="0" u="none" strike="noStrike" kern="1200" cap="none" spc="0" normalizeH="0" baseline="0" noProof="0" dirty="0">
                <a:ln>
                  <a:noFill/>
                </a:ln>
                <a:solidFill>
                  <a:prstClr val="white"/>
                </a:solidFill>
                <a:effectLst/>
                <a:uLnTx/>
                <a:uFillTx/>
                <a:latin typeface="Century Gothic"/>
                <a:ea typeface="+mn-ea"/>
                <a:cs typeface="+mn-cs"/>
              </a:rPr>
              <a:t>19/10/2026</a:t>
            </a:r>
            <a:endParaRPr lang="en-GB" sz="850" dirty="0"/>
          </a:p>
        </p:txBody>
      </p:sp>
    </p:spTree>
    <p:extLst>
      <p:ext uri="{BB962C8B-B14F-4D97-AF65-F5344CB8AC3E}">
        <p14:creationId xmlns:p14="http://schemas.microsoft.com/office/powerpoint/2010/main" val="3584918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9fc8846d212a640ce1a3de63aa97f66f">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4d6af157bc44b65cc6a200a963fad04a"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Props1.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2.xml><?xml version="1.0" encoding="utf-8"?>
<ds:datastoreItem xmlns:ds="http://schemas.openxmlformats.org/officeDocument/2006/customXml" ds:itemID="{F323F43B-3742-47D9-BC95-A78B3C30985A}">
  <ds:schemaRefs>
    <ds:schemaRef ds:uri="93f07fc0-f3cc-4d0b-9a4f-54b5dee9d132"/>
    <ds:schemaRef ds:uri="cfcc8f99-6edd-417c-8b08-e4af51aa64d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8B72B72-EFE2-4371-B500-B2B9B1CA3EDB}">
  <ds:schemaRefs>
    <ds:schemaRef ds:uri="http://schemas.microsoft.com/office/infopath/2007/PartnerControls"/>
    <ds:schemaRef ds:uri="http://purl.org/dc/elements/1.1/"/>
    <ds:schemaRef ds:uri="http://www.w3.org/XML/1998/namespace"/>
    <ds:schemaRef ds:uri="http://schemas.microsoft.com/office/2006/metadata/properties"/>
    <ds:schemaRef ds:uri="http://schemas.microsoft.com/office/2006/documentManagement/types"/>
    <ds:schemaRef ds:uri="http://purl.org/dc/dcmitype/"/>
    <ds:schemaRef ds:uri="http://purl.org/dc/terms/"/>
    <ds:schemaRef ds:uri="http://schemas.openxmlformats.org/package/2006/metadata/core-properties"/>
    <ds:schemaRef ds:uri="93f07fc0-f3cc-4d0b-9a4f-54b5dee9d132"/>
    <ds:schemaRef ds:uri="cfcc8f99-6edd-417c-8b08-e4af51aa64dc"/>
  </ds:schemaRefs>
</ds:datastoreItem>
</file>

<file path=docProps/app.xml><?xml version="1.0" encoding="utf-8"?>
<Properties xmlns="http://schemas.openxmlformats.org/officeDocument/2006/extended-properties" xmlns:vt="http://schemas.openxmlformats.org/officeDocument/2006/docPropsVTypes">
  <TotalTime>0</TotalTime>
  <Words>1346</Words>
  <Application>Microsoft Office PowerPoint</Application>
  <PresentationFormat>A4 Paper (210x297 mm)</PresentationFormat>
  <Paragraphs>329</Paragraphs>
  <Slides>2</Slides>
  <Notes>1</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Natalie Green</cp:lastModifiedBy>
  <cp:revision>4</cp:revision>
  <cp:lastPrinted>2024-12-12T13:06:13Z</cp:lastPrinted>
  <dcterms:created xsi:type="dcterms:W3CDTF">2014-08-19T19:35:20Z</dcterms:created>
  <dcterms:modified xsi:type="dcterms:W3CDTF">2026-01-16T11:05:04Z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